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661" r:id="rId2"/>
  </p:sldMasterIdLst>
  <p:notesMasterIdLst>
    <p:notesMasterId r:id="rId68"/>
  </p:notesMasterIdLst>
  <p:sldIdLst>
    <p:sldId id="948" r:id="rId3"/>
    <p:sldId id="390" r:id="rId4"/>
    <p:sldId id="391" r:id="rId5"/>
    <p:sldId id="949" r:id="rId6"/>
    <p:sldId id="393" r:id="rId7"/>
    <p:sldId id="401" r:id="rId8"/>
    <p:sldId id="950" r:id="rId9"/>
    <p:sldId id="345" r:id="rId10"/>
    <p:sldId id="335" r:id="rId11"/>
    <p:sldId id="282" r:id="rId12"/>
    <p:sldId id="333" r:id="rId13"/>
    <p:sldId id="308" r:id="rId14"/>
    <p:sldId id="334" r:id="rId15"/>
    <p:sldId id="290" r:id="rId16"/>
    <p:sldId id="951" r:id="rId17"/>
    <p:sldId id="316" r:id="rId18"/>
    <p:sldId id="368" r:id="rId19"/>
    <p:sldId id="369" r:id="rId20"/>
    <p:sldId id="370" r:id="rId21"/>
    <p:sldId id="371" r:id="rId22"/>
    <p:sldId id="372" r:id="rId23"/>
    <p:sldId id="373" r:id="rId24"/>
    <p:sldId id="952" r:id="rId25"/>
    <p:sldId id="346" r:id="rId26"/>
    <p:sldId id="347" r:id="rId27"/>
    <p:sldId id="348" r:id="rId28"/>
    <p:sldId id="349" r:id="rId29"/>
    <p:sldId id="351" r:id="rId30"/>
    <p:sldId id="352" r:id="rId31"/>
    <p:sldId id="353" r:id="rId32"/>
    <p:sldId id="355" r:id="rId33"/>
    <p:sldId id="385" r:id="rId34"/>
    <p:sldId id="354" r:id="rId35"/>
    <p:sldId id="356" r:id="rId36"/>
    <p:sldId id="357" r:id="rId37"/>
    <p:sldId id="358" r:id="rId38"/>
    <p:sldId id="359" r:id="rId39"/>
    <p:sldId id="361" r:id="rId40"/>
    <p:sldId id="362" r:id="rId41"/>
    <p:sldId id="363" r:id="rId42"/>
    <p:sldId id="364" r:id="rId43"/>
    <p:sldId id="365" r:id="rId44"/>
    <p:sldId id="366" r:id="rId45"/>
    <p:sldId id="367" r:id="rId46"/>
    <p:sldId id="374" r:id="rId47"/>
    <p:sldId id="375" r:id="rId48"/>
    <p:sldId id="378" r:id="rId49"/>
    <p:sldId id="376" r:id="rId50"/>
    <p:sldId id="377" r:id="rId51"/>
    <p:sldId id="379" r:id="rId52"/>
    <p:sldId id="953" r:id="rId53"/>
    <p:sldId id="324" r:id="rId54"/>
    <p:sldId id="300" r:id="rId55"/>
    <p:sldId id="299" r:id="rId56"/>
    <p:sldId id="303" r:id="rId57"/>
    <p:sldId id="304" r:id="rId58"/>
    <p:sldId id="387" r:id="rId59"/>
    <p:sldId id="388" r:id="rId60"/>
    <p:sldId id="380" r:id="rId61"/>
    <p:sldId id="381" r:id="rId62"/>
    <p:sldId id="382" r:id="rId63"/>
    <p:sldId id="384" r:id="rId64"/>
    <p:sldId id="954" r:id="rId65"/>
    <p:sldId id="288" r:id="rId66"/>
    <p:sldId id="279"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1FF"/>
    <a:srgbClr val="233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9"/>
    <p:restoredTop sz="90785"/>
  </p:normalViewPr>
  <p:slideViewPr>
    <p:cSldViewPr snapToGrid="0" snapToObjects="1">
      <p:cViewPr varScale="1">
        <p:scale>
          <a:sx n="103" d="100"/>
          <a:sy n="103" d="100"/>
        </p:scale>
        <p:origin x="10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F9BFE-E187-454E-8E81-9602C5F5811D}" type="datetimeFigureOut">
              <a:rPr kumimoji="1" lang="zh-CN" altLang="en-US" smtClean="0"/>
              <a:t>2019/12/8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7E311-96D7-B641-9086-66E89047BE32}" type="slidenum">
              <a:rPr kumimoji="1" lang="zh-CN" altLang="en-US" smtClean="0"/>
              <a:t>‹#›</a:t>
            </a:fld>
            <a:endParaRPr kumimoji="1" lang="zh-CN" altLang="en-US"/>
          </a:p>
        </p:txBody>
      </p:sp>
    </p:spTree>
    <p:extLst>
      <p:ext uri="{BB962C8B-B14F-4D97-AF65-F5344CB8AC3E}">
        <p14:creationId xmlns:p14="http://schemas.microsoft.com/office/powerpoint/2010/main" val="1713397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pload-images.jianshu.io/upload_images/5959612-95fdd66654aa5c5b.p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pload-images.jianshu.io/upload_images/5959612-95fdd66654aa5c5b.p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pload-images.jianshu.io/upload_images/5959612-95fdd66654aa5c5b.pn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csdn.net/hahachenchen789/article/details/80527706"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pload-images.jianshu.io/upload_images/5959612-95fdd66654aa5c5b.p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pload-images.jianshu.io/upload_images/5959612-95fdd66654aa5c5b.pn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pload-images.jianshu.io/upload_images/5959612-95fdd66654aa5c5b.pn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pload-images.jianshu.io/upload_images/5959612-95fdd66654aa5c5b.p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3696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https://upload-images.jianshu.io/upload_images/5959612-95fdd66654aa5c5b.png</a:t>
            </a:r>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30</a:t>
            </a:fld>
            <a:endParaRPr kumimoji="1" lang="zh-CN" altLang="en-US"/>
          </a:p>
        </p:txBody>
      </p:sp>
    </p:spTree>
    <p:extLst>
      <p:ext uri="{BB962C8B-B14F-4D97-AF65-F5344CB8AC3E}">
        <p14:creationId xmlns:p14="http://schemas.microsoft.com/office/powerpoint/2010/main" val="213396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 dirty="0">
                <a:hlinkClick r:id="rId3"/>
              </a:rPr>
              <a:t>具体</a:t>
            </a:r>
            <a:r>
              <a:rPr lang="zh-CN" altLang="en-US" dirty="0">
                <a:hlinkClick r:id="rId3"/>
              </a:rPr>
              <a:t>环形缓冲区的实现原理自行了解</a:t>
            </a:r>
            <a:endParaRPr lang="en" altLang="zh-CN" dirty="0">
              <a:hlinkClick r:id="rId3"/>
            </a:endParaRPr>
          </a:p>
          <a:p>
            <a:endParaRPr lang="en" altLang="zh-CN" dirty="0">
              <a:hlinkClick r:id="rId3"/>
            </a:endParaRPr>
          </a:p>
          <a:p>
            <a:r>
              <a:rPr lang="en" altLang="zh-CN" dirty="0">
                <a:hlinkClick r:id="rId3"/>
              </a:rPr>
              <a:t>https://upload-images.jianshu.io/upload_images/5959612-95fdd66654aa5c5b.png</a:t>
            </a:r>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31</a:t>
            </a:fld>
            <a:endParaRPr kumimoji="1" lang="zh-CN" altLang="en-US"/>
          </a:p>
        </p:txBody>
      </p:sp>
    </p:spTree>
    <p:extLst>
      <p:ext uri="{BB962C8B-B14F-4D97-AF65-F5344CB8AC3E}">
        <p14:creationId xmlns:p14="http://schemas.microsoft.com/office/powerpoint/2010/main" val="3799338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 dirty="0">
                <a:hlinkClick r:id="rId3"/>
              </a:rPr>
              <a:t>具体</a:t>
            </a:r>
            <a:r>
              <a:rPr lang="zh-CN" altLang="en-US" dirty="0">
                <a:hlinkClick r:id="rId3"/>
              </a:rPr>
              <a:t>环形缓冲区的实现原理自行了解</a:t>
            </a:r>
            <a:endParaRPr lang="en" altLang="zh-CN" dirty="0">
              <a:hlinkClick r:id="rId3"/>
            </a:endParaRPr>
          </a:p>
          <a:p>
            <a:endParaRPr lang="en" altLang="zh-CN" dirty="0">
              <a:hlinkClick r:id="rId3"/>
            </a:endParaRPr>
          </a:p>
          <a:p>
            <a:r>
              <a:rPr lang="en" altLang="zh-CN" dirty="0">
                <a:hlinkClick r:id="rId3"/>
              </a:rPr>
              <a:t>https://upload-images.jianshu.io/upload_images/5959612-95fdd66654aa5c5b.png</a:t>
            </a:r>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32</a:t>
            </a:fld>
            <a:endParaRPr kumimoji="1" lang="zh-CN" altLang="en-US"/>
          </a:p>
        </p:txBody>
      </p:sp>
    </p:spTree>
    <p:extLst>
      <p:ext uri="{BB962C8B-B14F-4D97-AF65-F5344CB8AC3E}">
        <p14:creationId xmlns:p14="http://schemas.microsoft.com/office/powerpoint/2010/main" val="567323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35</a:t>
            </a:fld>
            <a:endParaRPr kumimoji="1" lang="zh-CN" altLang="en-US"/>
          </a:p>
        </p:txBody>
      </p:sp>
    </p:spTree>
    <p:extLst>
      <p:ext uri="{BB962C8B-B14F-4D97-AF65-F5344CB8AC3E}">
        <p14:creationId xmlns:p14="http://schemas.microsoft.com/office/powerpoint/2010/main" val="3377541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Hadoop</a:t>
            </a:r>
            <a:r>
              <a:rPr kumimoji="1" lang="zh-CN" altLang="en-US" dirty="0"/>
              <a:t>中的优化策略</a:t>
            </a:r>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36</a:t>
            </a:fld>
            <a:endParaRPr kumimoji="1" lang="zh-CN" altLang="en-US"/>
          </a:p>
        </p:txBody>
      </p:sp>
    </p:spTree>
    <p:extLst>
      <p:ext uri="{BB962C8B-B14F-4D97-AF65-F5344CB8AC3E}">
        <p14:creationId xmlns:p14="http://schemas.microsoft.com/office/powerpoint/2010/main" val="1924842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Hadoop</a:t>
            </a:r>
            <a:r>
              <a:rPr kumimoji="1" lang="zh-CN" altLang="en-US" dirty="0"/>
              <a:t>中的优化策略</a:t>
            </a:r>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37</a:t>
            </a:fld>
            <a:endParaRPr kumimoji="1" lang="zh-CN" altLang="en-US"/>
          </a:p>
        </p:txBody>
      </p:sp>
    </p:spTree>
    <p:extLst>
      <p:ext uri="{BB962C8B-B14F-4D97-AF65-F5344CB8AC3E}">
        <p14:creationId xmlns:p14="http://schemas.microsoft.com/office/powerpoint/2010/main" val="1883364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Hadoop</a:t>
            </a:r>
            <a:r>
              <a:rPr kumimoji="1" lang="zh-CN" altLang="en-US" dirty="0"/>
              <a:t>中的优化策略</a:t>
            </a:r>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38</a:t>
            </a:fld>
            <a:endParaRPr kumimoji="1" lang="zh-CN" altLang="en-US"/>
          </a:p>
        </p:txBody>
      </p:sp>
    </p:spTree>
    <p:extLst>
      <p:ext uri="{BB962C8B-B14F-4D97-AF65-F5344CB8AC3E}">
        <p14:creationId xmlns:p14="http://schemas.microsoft.com/office/powerpoint/2010/main" val="3352130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Hadoop</a:t>
            </a:r>
            <a:r>
              <a:rPr kumimoji="1" lang="zh-CN" altLang="en-US" dirty="0"/>
              <a:t>中的优化策略</a:t>
            </a:r>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39</a:t>
            </a:fld>
            <a:endParaRPr kumimoji="1" lang="zh-CN" altLang="en-US"/>
          </a:p>
        </p:txBody>
      </p:sp>
    </p:spTree>
    <p:extLst>
      <p:ext uri="{BB962C8B-B14F-4D97-AF65-F5344CB8AC3E}">
        <p14:creationId xmlns:p14="http://schemas.microsoft.com/office/powerpoint/2010/main" val="2495080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对于一些应用，如果仅有少数的</a:t>
            </a:r>
            <a:r>
              <a:rPr lang="en" altLang="zh-CN" sz="1200" b="0" i="0" kern="1200" dirty="0">
                <a:solidFill>
                  <a:schemeClr val="tx1"/>
                </a:solidFill>
                <a:effectLst/>
                <a:latin typeface="+mn-lt"/>
                <a:ea typeface="+mn-ea"/>
                <a:cs typeface="+mn-cs"/>
              </a:rPr>
              <a:t>task</a:t>
            </a:r>
            <a:r>
              <a:rPr lang="zh-CN" altLang="en-US" sz="1200" b="0" i="0" kern="1200" dirty="0">
                <a:solidFill>
                  <a:schemeClr val="tx1"/>
                </a:solidFill>
                <a:effectLst/>
                <a:latin typeface="+mn-lt"/>
                <a:ea typeface="+mn-ea"/>
                <a:cs typeface="+mn-cs"/>
              </a:rPr>
              <a:t>失败，并不希望终止</a:t>
            </a:r>
            <a:r>
              <a:rPr lang="en" altLang="zh-CN" sz="1200" b="0" i="0" kern="1200" dirty="0">
                <a:solidFill>
                  <a:schemeClr val="tx1"/>
                </a:solidFill>
                <a:effectLst/>
                <a:latin typeface="+mn-lt"/>
                <a:ea typeface="+mn-ea"/>
                <a:cs typeface="+mn-cs"/>
              </a:rPr>
              <a:t>job</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因为尽管有些失败，但是结果也许还是可以用的。在这种情况下，可以为</a:t>
            </a:r>
            <a:r>
              <a:rPr lang="en" altLang="zh-CN" sz="1200" b="0" i="0" kern="1200" dirty="0">
                <a:solidFill>
                  <a:schemeClr val="tx1"/>
                </a:solidFill>
                <a:effectLst/>
                <a:latin typeface="+mn-lt"/>
                <a:ea typeface="+mn-ea"/>
                <a:cs typeface="+mn-cs"/>
              </a:rPr>
              <a:t>job</a:t>
            </a:r>
            <a:r>
              <a:rPr lang="zh-CN" altLang="en-US" sz="1200" b="0" i="0" kern="1200" dirty="0">
                <a:solidFill>
                  <a:schemeClr val="tx1"/>
                </a:solidFill>
                <a:effectLst/>
                <a:latin typeface="+mn-lt"/>
                <a:ea typeface="+mn-ea"/>
                <a:cs typeface="+mn-cs"/>
              </a:rPr>
              <a:t>设置允许</a:t>
            </a:r>
            <a:r>
              <a:rPr lang="en" altLang="zh-CN" sz="1200" b="0" i="0" kern="1200" dirty="0">
                <a:solidFill>
                  <a:schemeClr val="tx1"/>
                </a:solidFill>
                <a:effectLst/>
                <a:latin typeface="+mn-lt"/>
                <a:ea typeface="+mn-ea"/>
                <a:cs typeface="+mn-cs"/>
              </a:rPr>
              <a:t>task</a:t>
            </a:r>
            <a:r>
              <a:rPr lang="zh-CN" altLang="en-US" sz="1200" b="0" i="0" kern="1200" dirty="0">
                <a:solidFill>
                  <a:schemeClr val="tx1"/>
                </a:solidFill>
                <a:effectLst/>
                <a:latin typeface="+mn-lt"/>
                <a:ea typeface="+mn-ea"/>
                <a:cs typeface="+mn-cs"/>
              </a:rPr>
              <a:t>失败而不会触发</a:t>
            </a:r>
            <a:r>
              <a:rPr lang="en" altLang="zh-CN" sz="1200" b="0" i="0" kern="1200" dirty="0">
                <a:solidFill>
                  <a:schemeClr val="tx1"/>
                </a:solidFill>
                <a:effectLst/>
                <a:latin typeface="+mn-lt"/>
                <a:ea typeface="+mn-ea"/>
                <a:cs typeface="+mn-cs"/>
              </a:rPr>
              <a:t>job</a:t>
            </a:r>
            <a:r>
              <a:rPr lang="zh-CN" altLang="en-US" sz="1200" b="0" i="0" kern="1200" dirty="0">
                <a:solidFill>
                  <a:schemeClr val="tx1"/>
                </a:solidFill>
                <a:effectLst/>
                <a:latin typeface="+mn-lt"/>
                <a:ea typeface="+mn-ea"/>
                <a:cs typeface="+mn-cs"/>
              </a:rPr>
              <a:t>失败的最大百分比。</a:t>
            </a:r>
            <a:r>
              <a:rPr lang="en" altLang="zh-CN" sz="1200" b="0" i="0" kern="1200" dirty="0">
                <a:solidFill>
                  <a:schemeClr val="tx1"/>
                </a:solidFill>
                <a:effectLst/>
                <a:latin typeface="+mn-lt"/>
                <a:ea typeface="+mn-ea"/>
                <a:cs typeface="+mn-cs"/>
              </a:rPr>
              <a:t>Map task</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Reduce task</a:t>
            </a:r>
            <a:r>
              <a:rPr lang="zh-CN" altLang="en-US" sz="1200" b="0" i="0" kern="1200" dirty="0">
                <a:solidFill>
                  <a:schemeClr val="tx1"/>
                </a:solidFill>
                <a:effectLst/>
                <a:latin typeface="+mn-lt"/>
                <a:ea typeface="+mn-ea"/>
                <a:cs typeface="+mn-cs"/>
              </a:rPr>
              <a:t>是使用</a:t>
            </a:r>
            <a:r>
              <a:rPr lang="en" altLang="zh-CN" sz="1200" b="0" i="0" kern="1200" dirty="0" err="1">
                <a:solidFill>
                  <a:schemeClr val="tx1"/>
                </a:solidFill>
                <a:effectLst/>
                <a:latin typeface="+mn-lt"/>
                <a:ea typeface="+mn-ea"/>
                <a:cs typeface="+mn-cs"/>
              </a:rPr>
              <a:t>mapreduce.map.failures.maxpercent</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a:t>
            </a:r>
            <a:r>
              <a:rPr lang="en" altLang="zh-CN" sz="1200" b="0" i="0" kern="1200" dirty="0" err="1">
                <a:solidFill>
                  <a:schemeClr val="tx1"/>
                </a:solidFill>
                <a:effectLst/>
                <a:latin typeface="+mn-lt"/>
                <a:ea typeface="+mn-ea"/>
                <a:cs typeface="+mn-cs"/>
              </a:rPr>
              <a:t>mapreduce.reduce.failures.maxpercent</a:t>
            </a:r>
            <a:r>
              <a:rPr lang="zh-CN" altLang="en-US" sz="1200" b="0" i="0" kern="1200" dirty="0">
                <a:solidFill>
                  <a:schemeClr val="tx1"/>
                </a:solidFill>
                <a:effectLst/>
                <a:latin typeface="+mn-lt"/>
                <a:ea typeface="+mn-ea"/>
                <a:cs typeface="+mn-cs"/>
              </a:rPr>
              <a:t>属性来单独控制的。</a:t>
            </a:r>
          </a:p>
          <a:p>
            <a:r>
              <a:rPr lang="zh-CN" altLang="en-US" sz="1200" b="0" i="0" kern="1200" dirty="0">
                <a:solidFill>
                  <a:schemeClr val="tx1"/>
                </a:solidFill>
                <a:effectLst/>
                <a:latin typeface="+mn-lt"/>
                <a:ea typeface="+mn-ea"/>
                <a:cs typeface="+mn-cs"/>
              </a:rPr>
              <a:t>一个</a:t>
            </a:r>
            <a:r>
              <a:rPr lang="en" altLang="zh-CN" sz="1200" b="0" i="0" kern="1200" dirty="0">
                <a:solidFill>
                  <a:schemeClr val="tx1"/>
                </a:solidFill>
                <a:effectLst/>
                <a:latin typeface="+mn-lt"/>
                <a:ea typeface="+mn-ea"/>
                <a:cs typeface="+mn-cs"/>
              </a:rPr>
              <a:t>task</a:t>
            </a:r>
            <a:r>
              <a:rPr lang="zh-CN" altLang="en-US" sz="1200" b="0" i="0" kern="1200" dirty="0">
                <a:solidFill>
                  <a:schemeClr val="tx1"/>
                </a:solidFill>
                <a:effectLst/>
                <a:latin typeface="+mn-lt"/>
                <a:ea typeface="+mn-ea"/>
                <a:cs typeface="+mn-cs"/>
              </a:rPr>
              <a:t>被杀死，和它失败是不同的。一个</a:t>
            </a:r>
            <a:r>
              <a:rPr lang="en" altLang="zh-CN" sz="1200" b="0" i="0" kern="1200" dirty="0">
                <a:solidFill>
                  <a:schemeClr val="tx1"/>
                </a:solidFill>
                <a:effectLst/>
                <a:latin typeface="+mn-lt"/>
                <a:ea typeface="+mn-ea"/>
                <a:cs typeface="+mn-cs"/>
              </a:rPr>
              <a:t>task</a:t>
            </a:r>
            <a:r>
              <a:rPr lang="zh-CN" altLang="en-US" sz="1200" b="0" i="0" kern="1200" dirty="0">
                <a:solidFill>
                  <a:schemeClr val="tx1"/>
                </a:solidFill>
                <a:effectLst/>
                <a:latin typeface="+mn-lt"/>
                <a:ea typeface="+mn-ea"/>
                <a:cs typeface="+mn-cs"/>
              </a:rPr>
              <a:t>被杀死可能是因为它投机性的重复，或是</a:t>
            </a:r>
            <a:r>
              <a:rPr lang="en" altLang="zh-CN" sz="1200" b="0" i="0" kern="1200" dirty="0">
                <a:solidFill>
                  <a:schemeClr val="tx1"/>
                </a:solidFill>
                <a:effectLst/>
                <a:latin typeface="+mn-lt"/>
                <a:ea typeface="+mn-ea"/>
                <a:cs typeface="+mn-cs"/>
              </a:rPr>
              <a:t>node manager</a:t>
            </a:r>
            <a:r>
              <a:rPr lang="zh-CN" altLang="en-US" sz="1200" b="0" i="0" kern="1200" dirty="0">
                <a:solidFill>
                  <a:schemeClr val="tx1"/>
                </a:solidFill>
                <a:effectLst/>
                <a:latin typeface="+mn-lt"/>
                <a:ea typeface="+mn-ea"/>
                <a:cs typeface="+mn-cs"/>
              </a:rPr>
              <a:t>运行故障、或是</a:t>
            </a:r>
            <a:r>
              <a:rPr lang="en" altLang="zh-CN" sz="1200" b="0" i="0" kern="1200" dirty="0">
                <a:solidFill>
                  <a:schemeClr val="tx1"/>
                </a:solidFill>
                <a:effectLst/>
                <a:latin typeface="+mn-lt"/>
                <a:ea typeface="+mn-ea"/>
                <a:cs typeface="+mn-cs"/>
              </a:rPr>
              <a:t>application master</a:t>
            </a:r>
            <a:r>
              <a:rPr lang="zh-CN" altLang="en-US" sz="1200" b="0" i="0" kern="1200" dirty="0">
                <a:solidFill>
                  <a:schemeClr val="tx1"/>
                </a:solidFill>
                <a:effectLst/>
                <a:latin typeface="+mn-lt"/>
                <a:ea typeface="+mn-ea"/>
                <a:cs typeface="+mn-cs"/>
              </a:rPr>
              <a:t>要杀死所有运行在其上的</a:t>
            </a:r>
            <a:r>
              <a:rPr lang="en" altLang="zh-CN" sz="1200" b="0" i="0" kern="1200" dirty="0">
                <a:solidFill>
                  <a:schemeClr val="tx1"/>
                </a:solidFill>
                <a:effectLst/>
                <a:latin typeface="+mn-lt"/>
                <a:ea typeface="+mn-ea"/>
                <a:cs typeface="+mn-cs"/>
              </a:rPr>
              <a:t>task</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被杀死的</a:t>
            </a:r>
            <a:r>
              <a:rPr lang="en" altLang="zh-CN" sz="1200" b="0" i="0" kern="1200" dirty="0">
                <a:solidFill>
                  <a:schemeClr val="tx1"/>
                </a:solidFill>
                <a:effectLst/>
                <a:latin typeface="+mn-lt"/>
                <a:ea typeface="+mn-ea"/>
                <a:cs typeface="+mn-cs"/>
              </a:rPr>
              <a:t>task</a:t>
            </a:r>
            <a:r>
              <a:rPr lang="zh-CN" altLang="en-US" sz="1200" b="0" i="0" kern="1200" dirty="0">
                <a:solidFill>
                  <a:schemeClr val="tx1"/>
                </a:solidFill>
                <a:effectLst/>
                <a:latin typeface="+mn-lt"/>
                <a:ea typeface="+mn-ea"/>
                <a:cs typeface="+mn-cs"/>
              </a:rPr>
              <a:t>不会再被尝试重新调度，因为这不是</a:t>
            </a:r>
            <a:r>
              <a:rPr lang="en" altLang="zh-CN" sz="1200" b="0" i="0" kern="1200" dirty="0">
                <a:solidFill>
                  <a:schemeClr val="tx1"/>
                </a:solidFill>
                <a:effectLst/>
                <a:latin typeface="+mn-lt"/>
                <a:ea typeface="+mn-ea"/>
                <a:cs typeface="+mn-cs"/>
              </a:rPr>
              <a:t>task</a:t>
            </a:r>
            <a:r>
              <a:rPr lang="zh-CN" altLang="en-US" sz="1200" b="0" i="0" kern="1200" dirty="0">
                <a:solidFill>
                  <a:schemeClr val="tx1"/>
                </a:solidFill>
                <a:effectLst/>
                <a:latin typeface="+mn-lt"/>
                <a:ea typeface="+mn-ea"/>
                <a:cs typeface="+mn-cs"/>
              </a:rPr>
              <a:t>的错误，而是被杀死的。</a:t>
            </a:r>
          </a:p>
          <a:p>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45</a:t>
            </a:fld>
            <a:endParaRPr kumimoji="1" lang="zh-CN" altLang="en-US"/>
          </a:p>
        </p:txBody>
      </p:sp>
    </p:spTree>
    <p:extLst>
      <p:ext uri="{BB962C8B-B14F-4D97-AF65-F5344CB8AC3E}">
        <p14:creationId xmlns:p14="http://schemas.microsoft.com/office/powerpoint/2010/main" val="508057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Map</a:t>
            </a:r>
            <a:r>
              <a:rPr kumimoji="1" lang="zh-CN" altLang="en-US" dirty="0"/>
              <a:t> </a:t>
            </a:r>
            <a:r>
              <a:rPr kumimoji="1" lang="en-US" altLang="zh-CN" dirty="0"/>
              <a:t>reduce</a:t>
            </a:r>
            <a:r>
              <a:rPr kumimoji="1" lang="zh-CN" altLang="en-US" dirty="0"/>
              <a:t>流程中的细节性能优化点在之前的章节已经提过。</a:t>
            </a:r>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50</a:t>
            </a:fld>
            <a:endParaRPr kumimoji="1" lang="zh-CN" altLang="en-US"/>
          </a:p>
        </p:txBody>
      </p:sp>
    </p:spTree>
    <p:extLst>
      <p:ext uri="{BB962C8B-B14F-4D97-AF65-F5344CB8AC3E}">
        <p14:creationId xmlns:p14="http://schemas.microsoft.com/office/powerpoint/2010/main" val="253238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a:extLst>
              <a:ext uri="{FF2B5EF4-FFF2-40B4-BE49-F238E27FC236}">
                <a16:creationId xmlns:a16="http://schemas.microsoft.com/office/drawing/2014/main" id="{B89C828D-47E6-A64E-B7FD-CC2319733A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备注占位符 2">
            <a:extLst>
              <a:ext uri="{FF2B5EF4-FFF2-40B4-BE49-F238E27FC236}">
                <a16:creationId xmlns:a16="http://schemas.microsoft.com/office/drawing/2014/main" id="{06E55A61-BB5A-3A4A-AF2E-4BA6ED5A75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kumimoji="1" lang="zh-CN" altLang="en-US"/>
              <a:t>以</a:t>
            </a:r>
            <a:r>
              <a:rPr kumimoji="1" lang="en-US" altLang="zh-CN"/>
              <a:t>wordcount</a:t>
            </a:r>
            <a:r>
              <a:rPr kumimoji="1" lang="zh-CN" altLang="en-US"/>
              <a:t>为例介绍海量数据场景下单机程序扩展到分布式的复杂性</a:t>
            </a:r>
          </a:p>
        </p:txBody>
      </p:sp>
      <p:sp>
        <p:nvSpPr>
          <p:cNvPr id="51203" name="灯片编号占位符 3">
            <a:extLst>
              <a:ext uri="{FF2B5EF4-FFF2-40B4-BE49-F238E27FC236}">
                <a16:creationId xmlns:a16="http://schemas.microsoft.com/office/drawing/2014/main" id="{38FA87D7-69BE-344D-AEDF-58CCD18B11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F3311156-3592-ED48-BE32-31A8EEC77A06}" type="slidenum">
              <a:rPr lang="zh-CN" altLang="en-US"/>
              <a:pPr fontAlgn="base">
                <a:spcBef>
                  <a:spcPct val="0"/>
                </a:spcBef>
                <a:spcAft>
                  <a:spcPct val="0"/>
                </a:spcAft>
              </a:pPr>
              <a:t>9</a:t>
            </a:fld>
            <a:endParaRPr lang="zh-CN" altLang="en-US"/>
          </a:p>
        </p:txBody>
      </p:sp>
    </p:spTree>
    <p:extLst>
      <p:ext uri="{BB962C8B-B14F-4D97-AF65-F5344CB8AC3E}">
        <p14:creationId xmlns:p14="http://schemas.microsoft.com/office/powerpoint/2010/main" val="1678291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57</a:t>
            </a:fld>
            <a:endParaRPr kumimoji="1" lang="zh-CN" altLang="en-US"/>
          </a:p>
        </p:txBody>
      </p:sp>
    </p:spTree>
    <p:extLst>
      <p:ext uri="{BB962C8B-B14F-4D97-AF65-F5344CB8AC3E}">
        <p14:creationId xmlns:p14="http://schemas.microsoft.com/office/powerpoint/2010/main" val="3208668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强调：缓存的操作是要用户去调用的。</a:t>
            </a:r>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58</a:t>
            </a:fld>
            <a:endParaRPr kumimoji="1" lang="zh-CN" altLang="en-US"/>
          </a:p>
        </p:txBody>
      </p:sp>
    </p:spTree>
    <p:extLst>
      <p:ext uri="{BB962C8B-B14F-4D97-AF65-F5344CB8AC3E}">
        <p14:creationId xmlns:p14="http://schemas.microsoft.com/office/powerpoint/2010/main" val="274245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a:extLst>
              <a:ext uri="{FF2B5EF4-FFF2-40B4-BE49-F238E27FC236}">
                <a16:creationId xmlns:a16="http://schemas.microsoft.com/office/drawing/2014/main" id="{058DBBB4-44E5-9E43-8E58-F01170E269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备注占位符 2">
            <a:extLst>
              <a:ext uri="{FF2B5EF4-FFF2-40B4-BE49-F238E27FC236}">
                <a16:creationId xmlns:a16="http://schemas.microsoft.com/office/drawing/2014/main" id="{36B107B4-A2FC-3D4A-BCA6-84CC2746DB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kumimoji="1" lang="zh-CN" altLang="en-US"/>
          </a:p>
        </p:txBody>
      </p:sp>
      <p:sp>
        <p:nvSpPr>
          <p:cNvPr id="52227" name="灯片编号占位符 3">
            <a:extLst>
              <a:ext uri="{FF2B5EF4-FFF2-40B4-BE49-F238E27FC236}">
                <a16:creationId xmlns:a16="http://schemas.microsoft.com/office/drawing/2014/main" id="{811D635C-85F0-1442-96AB-9FCB1752F4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77BE4571-D717-7041-A6EC-852571FFABCE}" type="slidenum">
              <a:rPr lang="zh-CN" altLang="en-US"/>
              <a:pPr fontAlgn="base">
                <a:spcBef>
                  <a:spcPct val="0"/>
                </a:spcBef>
                <a:spcAft>
                  <a:spcPct val="0"/>
                </a:spcAft>
              </a:pPr>
              <a:t>11</a:t>
            </a:fld>
            <a:endParaRPr lang="zh-CN" altLang="en-US"/>
          </a:p>
        </p:txBody>
      </p:sp>
    </p:spTree>
    <p:extLst>
      <p:ext uri="{BB962C8B-B14F-4D97-AF65-F5344CB8AC3E}">
        <p14:creationId xmlns:p14="http://schemas.microsoft.com/office/powerpoint/2010/main" val="627494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16</a:t>
            </a:fld>
            <a:endParaRPr kumimoji="1" lang="zh-CN" altLang="en-US"/>
          </a:p>
        </p:txBody>
      </p:sp>
    </p:spTree>
    <p:extLst>
      <p:ext uri="{BB962C8B-B14F-4D97-AF65-F5344CB8AC3E}">
        <p14:creationId xmlns:p14="http://schemas.microsoft.com/office/powerpoint/2010/main" val="2727813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https://blog.csdn.net/hahachenchen789/article/details/80527706</a:t>
            </a:r>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17</a:t>
            </a:fld>
            <a:endParaRPr kumimoji="1" lang="zh-CN" altLang="en-US"/>
          </a:p>
        </p:txBody>
      </p:sp>
    </p:spTree>
    <p:extLst>
      <p:ext uri="{BB962C8B-B14F-4D97-AF65-F5344CB8AC3E}">
        <p14:creationId xmlns:p14="http://schemas.microsoft.com/office/powerpoint/2010/main" val="3456860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MapReduce</a:t>
            </a:r>
            <a:r>
              <a:rPr lang="zh-CN" altLang="en" dirty="0">
                <a:hlinkClick r:id="rId3"/>
              </a:rPr>
              <a:t>过程</a:t>
            </a:r>
            <a:r>
              <a:rPr lang="zh-CN" altLang="en-US" dirty="0">
                <a:hlinkClick r:id="rId3"/>
              </a:rPr>
              <a:t>详细图示</a:t>
            </a:r>
            <a:endParaRPr lang="en-US" altLang="zh-CN" dirty="0">
              <a:hlinkClick r:id="rId3"/>
            </a:endParaRPr>
          </a:p>
          <a:p>
            <a:r>
              <a:rPr lang="zh-CN" altLang="en-US" dirty="0">
                <a:hlinkClick r:id="rId3"/>
              </a:rPr>
              <a:t>灰色是表明数据在磁盘</a:t>
            </a:r>
            <a:endParaRPr lang="en-US" altLang="zh-CN" dirty="0">
              <a:hlinkClick r:id="rId3"/>
            </a:endParaRPr>
          </a:p>
          <a:p>
            <a:r>
              <a:rPr lang="zh-CN" altLang="en-US" dirty="0">
                <a:hlinkClick r:id="rId3"/>
              </a:rPr>
              <a:t>橙色表明数据在内存</a:t>
            </a:r>
            <a:endParaRPr lang="en" altLang="zh-CN" dirty="0">
              <a:hlinkClick r:id="rId3"/>
            </a:endParaRPr>
          </a:p>
          <a:p>
            <a:r>
              <a:rPr lang="en" altLang="zh-CN" dirty="0">
                <a:hlinkClick r:id="rId3"/>
              </a:rPr>
              <a:t>https://upload-images.jianshu.io/upload_images/5959612-95fdd66654aa5c5b.png</a:t>
            </a:r>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25</a:t>
            </a:fld>
            <a:endParaRPr kumimoji="1" lang="zh-CN" altLang="en-US"/>
          </a:p>
        </p:txBody>
      </p:sp>
    </p:spTree>
    <p:extLst>
      <p:ext uri="{BB962C8B-B14F-4D97-AF65-F5344CB8AC3E}">
        <p14:creationId xmlns:p14="http://schemas.microsoft.com/office/powerpoint/2010/main" val="2703332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hlinkClick r:id="rId3"/>
            </a:endParaRPr>
          </a:p>
          <a:p>
            <a:r>
              <a:rPr lang="en" altLang="zh-CN" dirty="0">
                <a:hlinkClick r:id="rId3"/>
              </a:rPr>
              <a:t>https://upload-images.jianshu.io/upload_images/5959612-95fdd66654aa5c5b.png</a:t>
            </a:r>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26</a:t>
            </a:fld>
            <a:endParaRPr kumimoji="1" lang="zh-CN" altLang="en-US"/>
          </a:p>
        </p:txBody>
      </p:sp>
    </p:spTree>
    <p:extLst>
      <p:ext uri="{BB962C8B-B14F-4D97-AF65-F5344CB8AC3E}">
        <p14:creationId xmlns:p14="http://schemas.microsoft.com/office/powerpoint/2010/main" val="2081780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https://upload-images.jianshu.io/upload_images/5959612-95fdd66654aa5c5b.png</a:t>
            </a:r>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28</a:t>
            </a:fld>
            <a:endParaRPr kumimoji="1" lang="zh-CN" altLang="en-US"/>
          </a:p>
        </p:txBody>
      </p:sp>
    </p:spTree>
    <p:extLst>
      <p:ext uri="{BB962C8B-B14F-4D97-AF65-F5344CB8AC3E}">
        <p14:creationId xmlns:p14="http://schemas.microsoft.com/office/powerpoint/2010/main" val="3471245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https://upload-images.jianshu.io/upload_images/5959612-95fdd66654aa5c5b.png</a:t>
            </a:r>
            <a:endParaRPr kumimoji="1" lang="zh-CN" altLang="en-US" dirty="0"/>
          </a:p>
        </p:txBody>
      </p:sp>
      <p:sp>
        <p:nvSpPr>
          <p:cNvPr id="4" name="灯片编号占位符 3"/>
          <p:cNvSpPr>
            <a:spLocks noGrp="1"/>
          </p:cNvSpPr>
          <p:nvPr>
            <p:ph type="sldNum" sz="quarter" idx="5"/>
          </p:nvPr>
        </p:nvSpPr>
        <p:spPr/>
        <p:txBody>
          <a:bodyPr/>
          <a:lstStyle/>
          <a:p>
            <a:fld id="{00C7E311-96D7-B641-9086-66E89047BE32}" type="slidenum">
              <a:rPr kumimoji="1" lang="zh-CN" altLang="en-US" smtClean="0"/>
              <a:t>29</a:t>
            </a:fld>
            <a:endParaRPr kumimoji="1" lang="zh-CN" altLang="en-US"/>
          </a:p>
        </p:txBody>
      </p:sp>
    </p:spTree>
    <p:extLst>
      <p:ext uri="{BB962C8B-B14F-4D97-AF65-F5344CB8AC3E}">
        <p14:creationId xmlns:p14="http://schemas.microsoft.com/office/powerpoint/2010/main" val="232218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3A7047-0DC8-414D-A9B5-AA03B0A0E39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9B56375-2F7F-C14C-9408-739A5BF31B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6" name="灯片编号占位符 5">
            <a:extLst>
              <a:ext uri="{FF2B5EF4-FFF2-40B4-BE49-F238E27FC236}">
                <a16:creationId xmlns:a16="http://schemas.microsoft.com/office/drawing/2014/main" id="{8671B5FA-966D-B44A-9727-6445C4154569}"/>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dirty="0"/>
          </a:p>
        </p:txBody>
      </p:sp>
    </p:spTree>
    <p:extLst>
      <p:ext uri="{BB962C8B-B14F-4D97-AF65-F5344CB8AC3E}">
        <p14:creationId xmlns:p14="http://schemas.microsoft.com/office/powerpoint/2010/main" val="155436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49604F2-F7CA-8041-91B1-7993EE96529D}" type="datetimeFigureOut">
              <a:rPr lang="zh-CN" altLang="en-US"/>
              <a:pPr>
                <a:defRPr/>
              </a:pPr>
              <a:t>2019/12/8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644A21A-93F3-D946-ADD4-0BF66E38B2A9}" type="slidenum">
              <a:rPr lang="zh-CN" altLang="en-US"/>
              <a:pPr>
                <a:defRPr/>
              </a:pPr>
              <a:t>‹#›</a:t>
            </a:fld>
            <a:endParaRPr lang="zh-CN" altLang="en-US"/>
          </a:p>
        </p:txBody>
      </p:sp>
    </p:spTree>
    <p:extLst>
      <p:ext uri="{BB962C8B-B14F-4D97-AF65-F5344CB8AC3E}">
        <p14:creationId xmlns:p14="http://schemas.microsoft.com/office/powerpoint/2010/main" val="3795107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1143000"/>
          </a:xfr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6C37610-74BC-EA42-B2F1-63FFE6E90767}" type="datetimeFigureOut">
              <a:rPr lang="zh-CN" altLang="en-US"/>
              <a:pPr>
                <a:defRPr/>
              </a:pPr>
              <a:t>2019/12/8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732EF7B-C85C-4E4D-9C1C-75DE9BC278CF}" type="slidenum">
              <a:rPr lang="zh-CN" altLang="en-US"/>
              <a:pPr>
                <a:defRPr/>
              </a:pPr>
              <a:t>‹#›</a:t>
            </a:fld>
            <a:endParaRPr lang="zh-CN" altLang="en-US"/>
          </a:p>
        </p:txBody>
      </p:sp>
    </p:spTree>
    <p:extLst>
      <p:ext uri="{BB962C8B-B14F-4D97-AF65-F5344CB8AC3E}">
        <p14:creationId xmlns:p14="http://schemas.microsoft.com/office/powerpoint/2010/main" val="3984196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EFCE828-737F-4348-9649-90DEFC8B1D79}" type="datetimeFigureOut">
              <a:rPr lang="zh-CN" altLang="en-US"/>
              <a:pPr>
                <a:defRPr/>
              </a:pPr>
              <a:t>2019/12/8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C93F72E-C8A6-0A48-BAB9-68E6AC7E26DF}" type="slidenum">
              <a:rPr lang="zh-CN" altLang="en-US"/>
              <a:pPr>
                <a:defRPr/>
              </a:pPr>
              <a:t>‹#›</a:t>
            </a:fld>
            <a:endParaRPr lang="zh-CN" altLang="en-US"/>
          </a:p>
        </p:txBody>
      </p:sp>
    </p:spTree>
    <p:extLst>
      <p:ext uri="{BB962C8B-B14F-4D97-AF65-F5344CB8AC3E}">
        <p14:creationId xmlns:p14="http://schemas.microsoft.com/office/powerpoint/2010/main" val="3180246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0973FAE-F35F-2240-82D2-13FAF20B7A33}" type="datetimeFigureOut">
              <a:rPr lang="zh-CN" altLang="en-US"/>
              <a:pPr>
                <a:defRPr/>
              </a:pPr>
              <a:t>2019/12/8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A2CFFB-BD64-2E43-918C-3C6C7AEC61A4}" type="slidenum">
              <a:rPr lang="zh-CN" altLang="en-US"/>
              <a:pPr>
                <a:defRPr/>
              </a:pPr>
              <a:t>‹#›</a:t>
            </a:fld>
            <a:endParaRPr lang="zh-CN" altLang="en-US"/>
          </a:p>
        </p:txBody>
      </p:sp>
    </p:spTree>
    <p:extLst>
      <p:ext uri="{BB962C8B-B14F-4D97-AF65-F5344CB8AC3E}">
        <p14:creationId xmlns:p14="http://schemas.microsoft.com/office/powerpoint/2010/main" val="1486091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5C59D2-604A-DC44-BC9F-3B184110A220}" type="datetimeFigureOut">
              <a:rPr lang="zh-CN" altLang="en-US"/>
              <a:pPr>
                <a:defRPr/>
              </a:pPr>
              <a:t>2019/12/8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82E3864-2DC8-0543-9E2E-AA2388C7E2EC}" type="slidenum">
              <a:rPr lang="zh-CN" altLang="en-US"/>
              <a:pPr>
                <a:defRPr/>
              </a:pPr>
              <a:t>‹#›</a:t>
            </a:fld>
            <a:endParaRPr lang="zh-CN" altLang="en-US"/>
          </a:p>
        </p:txBody>
      </p:sp>
    </p:spTree>
    <p:extLst>
      <p:ext uri="{BB962C8B-B14F-4D97-AF65-F5344CB8AC3E}">
        <p14:creationId xmlns:p14="http://schemas.microsoft.com/office/powerpoint/2010/main" val="3205835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46B9A8C-2BD8-2742-A7AC-DFFCB71244BD}" type="datetimeFigureOut">
              <a:rPr lang="zh-CN" altLang="en-US"/>
              <a:pPr>
                <a:defRPr/>
              </a:pPr>
              <a:t>2019/12/8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DBF4BA-686F-1E45-BA08-B349C8C248AB}" type="slidenum">
              <a:rPr lang="zh-CN" altLang="en-US"/>
              <a:pPr>
                <a:defRPr/>
              </a:pPr>
              <a:t>‹#›</a:t>
            </a:fld>
            <a:endParaRPr lang="zh-CN" altLang="en-US"/>
          </a:p>
        </p:txBody>
      </p:sp>
    </p:spTree>
    <p:extLst>
      <p:ext uri="{BB962C8B-B14F-4D97-AF65-F5344CB8AC3E}">
        <p14:creationId xmlns:p14="http://schemas.microsoft.com/office/powerpoint/2010/main" val="637673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DADC182-7897-B24E-BA72-B48648E2BD8E}" type="datetimeFigureOut">
              <a:rPr lang="zh-CN" altLang="en-US"/>
              <a:pPr>
                <a:defRPr/>
              </a:pPr>
              <a:t>2019/12/8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AC3824-CFDE-B646-BD3C-7A64EA8625D2}" type="slidenum">
              <a:rPr lang="zh-CN" altLang="en-US"/>
              <a:pPr>
                <a:defRPr/>
              </a:pPr>
              <a:t>‹#›</a:t>
            </a:fld>
            <a:endParaRPr lang="zh-CN" altLang="en-US"/>
          </a:p>
        </p:txBody>
      </p:sp>
    </p:spTree>
    <p:extLst>
      <p:ext uri="{BB962C8B-B14F-4D97-AF65-F5344CB8AC3E}">
        <p14:creationId xmlns:p14="http://schemas.microsoft.com/office/powerpoint/2010/main" val="400041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3"/>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3"/>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B3CF22E3-4E61-894D-9635-909710F3D4C7}" type="datetimeFigureOut">
              <a:rPr lang="zh-CN" altLang="en-US"/>
              <a:pPr>
                <a:defRPr/>
              </a:pPr>
              <a:t>2019/12/8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913BB5-4351-CB4E-B841-1FCCE4AC873A}" type="slidenum">
              <a:rPr lang="zh-CN" altLang="en-US"/>
              <a:pPr>
                <a:defRPr/>
              </a:pPr>
              <a:t>‹#›</a:t>
            </a:fld>
            <a:endParaRPr lang="zh-CN" altLang="en-US"/>
          </a:p>
        </p:txBody>
      </p:sp>
    </p:spTree>
    <p:extLst>
      <p:ext uri="{BB962C8B-B14F-4D97-AF65-F5344CB8AC3E}">
        <p14:creationId xmlns:p14="http://schemas.microsoft.com/office/powerpoint/2010/main" val="1623277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457203"/>
            <a:ext cx="10972800" cy="1027113"/>
          </a:xfrm>
        </p:spPr>
        <p:txBody>
          <a:bodyPr/>
          <a:lstStyle/>
          <a:p>
            <a:r>
              <a:rPr lang="zh-CN" altLang="en-US"/>
              <a:t>单击此处编辑母版标题样式</a:t>
            </a:r>
          </a:p>
        </p:txBody>
      </p:sp>
      <p:sp>
        <p:nvSpPr>
          <p:cNvPr id="3" name="表格占位符 2"/>
          <p:cNvSpPr>
            <a:spLocks noGrp="1"/>
          </p:cNvSpPr>
          <p:nvPr>
            <p:ph type="tbl" idx="1"/>
          </p:nvPr>
        </p:nvSpPr>
        <p:spPr>
          <a:xfrm>
            <a:off x="609600" y="1628775"/>
            <a:ext cx="10972800" cy="446405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C4654651-E19E-F84F-B4FF-4D7E5E3000FA}" type="slidenum">
              <a:rPr lang="zh-TW" altLang="en-US">
                <a:solidFill>
                  <a:srgbClr val="000000"/>
                </a:solidFill>
              </a:rPr>
              <a:pPr/>
              <a:t>‹#›</a:t>
            </a:fld>
            <a:endParaRPr lang="en-US"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1771162713"/>
      </p:ext>
    </p:extLst>
  </p:cSld>
  <p:clrMapOvr>
    <a:masterClrMapping/>
  </p:clrMapOvr>
  <p:transition advTm="3000"/>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457203"/>
            <a:ext cx="10972800" cy="5635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fld id="{1433B822-54FC-9345-88C2-E983D2A85EEE}" type="slidenum">
              <a:rPr lang="zh-TW" altLang="en-US">
                <a:solidFill>
                  <a:srgbClr val="000000"/>
                </a:solidFill>
              </a:rPr>
              <a:pPr/>
              <a:t>‹#›</a:t>
            </a:fld>
            <a:endParaRPr lang="en-US"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3519976511"/>
      </p:ext>
    </p:extLst>
  </p:cSld>
  <p:clrMapOvr>
    <a:masterClrMapping/>
  </p:clrMapOvr>
  <p:transition advTm="3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0C99E-BDB3-EB4C-BEF1-1C288258382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D3EA629-2069-A749-85DA-E6578E6054B8}"/>
              </a:ext>
            </a:extLst>
          </p:cNvPr>
          <p:cNvSpPr>
            <a:spLocks noGrp="1"/>
          </p:cNvSpPr>
          <p:nvPr>
            <p:ph idx="1"/>
          </p:nvPr>
        </p:nvSpPr>
        <p:spPr/>
        <p:txBody>
          <a:bodyPr/>
          <a:lstStyle/>
          <a:p>
            <a:r>
              <a:rPr kumimoji="1" lang="zh-CN" altLang="en-US"/>
              <a:t>编辑母版文本样式
第二级
第三级
第四级
第五级</a:t>
            </a:r>
          </a:p>
        </p:txBody>
      </p:sp>
      <p:sp>
        <p:nvSpPr>
          <p:cNvPr id="6" name="灯片编号占位符 5">
            <a:extLst>
              <a:ext uri="{FF2B5EF4-FFF2-40B4-BE49-F238E27FC236}">
                <a16:creationId xmlns:a16="http://schemas.microsoft.com/office/drawing/2014/main" id="{140F6CF1-441C-4C47-AAE4-30C168EEE4FF}"/>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a:p>
        </p:txBody>
      </p:sp>
    </p:spTree>
    <p:extLst>
      <p:ext uri="{BB962C8B-B14F-4D97-AF65-F5344CB8AC3E}">
        <p14:creationId xmlns:p14="http://schemas.microsoft.com/office/powerpoint/2010/main" val="2876737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6A8BF-865C-EF4B-BF80-F72492BCA4A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F9EB263-D3A0-454D-A28D-D1789022A4DA}"/>
              </a:ext>
            </a:extLst>
          </p:cNvPr>
          <p:cNvSpPr>
            <a:spLocks noGrp="1"/>
          </p:cNvSpPr>
          <p:nvPr>
            <p:ph type="dt" sz="half" idx="10"/>
          </p:nvPr>
        </p:nvSpPr>
        <p:spPr>
          <a:xfrm>
            <a:off x="838200" y="6356350"/>
            <a:ext cx="2743200" cy="365125"/>
          </a:xfrm>
          <a:prstGeom prst="rect">
            <a:avLst/>
          </a:prstGeom>
        </p:spPr>
        <p:txBody>
          <a:bodyPr/>
          <a:lstStyle/>
          <a:p>
            <a:fld id="{F01301AF-92F5-1340-87F0-A8A723FC7DAE}" type="datetimeFigureOut">
              <a:rPr kumimoji="1" lang="zh-CN" altLang="en-US" smtClean="0"/>
              <a:t>2019/12/8</a:t>
            </a:fld>
            <a:endParaRPr kumimoji="1" lang="zh-CN" altLang="en-US"/>
          </a:p>
        </p:txBody>
      </p:sp>
      <p:sp>
        <p:nvSpPr>
          <p:cNvPr id="4" name="页脚占位符 3">
            <a:extLst>
              <a:ext uri="{FF2B5EF4-FFF2-40B4-BE49-F238E27FC236}">
                <a16:creationId xmlns:a16="http://schemas.microsoft.com/office/drawing/2014/main" id="{B9B4FDA1-562B-C843-85ED-B8D9D94EA83B}"/>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a:extLst>
              <a:ext uri="{FF2B5EF4-FFF2-40B4-BE49-F238E27FC236}">
                <a16:creationId xmlns:a16="http://schemas.microsoft.com/office/drawing/2014/main" id="{D2DBA189-E05A-E14D-98F0-E9828F82AEF5}"/>
              </a:ext>
            </a:extLst>
          </p:cNvPr>
          <p:cNvSpPr>
            <a:spLocks noGrp="1"/>
          </p:cNvSpPr>
          <p:nvPr>
            <p:ph type="sldNum" sz="quarter" idx="12"/>
          </p:nvPr>
        </p:nvSpPr>
        <p:spPr/>
        <p:txBody>
          <a:bodyPr/>
          <a:lstStyle/>
          <a:p>
            <a:fld id="{8F4E2019-EAEC-CA45-82F6-D7619536747F}" type="slidenum">
              <a:rPr kumimoji="1" lang="zh-CN" altLang="en-US" smtClean="0"/>
              <a:t>‹#›</a:t>
            </a:fld>
            <a:endParaRPr kumimoji="1" lang="zh-CN" altLang="en-US"/>
          </a:p>
        </p:txBody>
      </p:sp>
    </p:spTree>
    <p:extLst>
      <p:ext uri="{BB962C8B-B14F-4D97-AF65-F5344CB8AC3E}">
        <p14:creationId xmlns:p14="http://schemas.microsoft.com/office/powerpoint/2010/main" val="160676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7485" y="273050"/>
            <a:ext cx="109685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7484" y="1598613"/>
            <a:ext cx="5382683" cy="4497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3367" y="1598613"/>
            <a:ext cx="5382684" cy="4497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68">
            <a:extLst>
              <a:ext uri="{FF2B5EF4-FFF2-40B4-BE49-F238E27FC236}">
                <a16:creationId xmlns:a16="http://schemas.microsoft.com/office/drawing/2014/main" id="{B1B82208-D822-6942-888D-5FAA4D9CA087}"/>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9">
            <a:extLst>
              <a:ext uri="{FF2B5EF4-FFF2-40B4-BE49-F238E27FC236}">
                <a16:creationId xmlns:a16="http://schemas.microsoft.com/office/drawing/2014/main" id="{2DE188F2-3A63-3846-A4AC-22D2F49E9C92}"/>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4D22347A-E2A2-8E40-B412-E26A398C57CB}"/>
              </a:ext>
            </a:extLst>
          </p:cNvPr>
          <p:cNvSpPr>
            <a:spLocks noGrp="1" noChangeArrowheads="1"/>
          </p:cNvSpPr>
          <p:nvPr>
            <p:ph type="sldNum" sz="quarter" idx="12"/>
          </p:nvPr>
        </p:nvSpPr>
        <p:spPr/>
        <p:txBody>
          <a:bodyPr/>
          <a:lstStyle>
            <a:lvl1pPr>
              <a:defRPr/>
            </a:lvl1pPr>
          </a:lstStyle>
          <a:p>
            <a:pPr>
              <a:defRPr/>
            </a:pPr>
            <a:fld id="{F9935BA1-AFA1-6D4D-AB7C-14F29195301E}" type="slidenum">
              <a:rPr lang="zh-CN" altLang="en-US"/>
              <a:pPr>
                <a:defRPr/>
              </a:pPr>
              <a:t>‹#›</a:t>
            </a:fld>
            <a:endParaRPr lang="en-US" altLang="zh-CN"/>
          </a:p>
        </p:txBody>
      </p:sp>
    </p:spTree>
    <p:extLst>
      <p:ext uri="{BB962C8B-B14F-4D97-AF65-F5344CB8AC3E}">
        <p14:creationId xmlns:p14="http://schemas.microsoft.com/office/powerpoint/2010/main" val="150199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7485" y="273050"/>
            <a:ext cx="10968567" cy="1143000"/>
          </a:xfrm>
        </p:spPr>
        <p:txBody>
          <a:bodyPr/>
          <a:lstStyle/>
          <a:p>
            <a:r>
              <a:rPr lang="zh-CN" altLang="en-US"/>
              <a:t>单击此处编辑母版标题样式</a:t>
            </a:r>
          </a:p>
        </p:txBody>
      </p:sp>
      <p:sp>
        <p:nvSpPr>
          <p:cNvPr id="3" name="表格占位符 2"/>
          <p:cNvSpPr>
            <a:spLocks noGrp="1"/>
          </p:cNvSpPr>
          <p:nvPr>
            <p:ph type="tbl" idx="1"/>
          </p:nvPr>
        </p:nvSpPr>
        <p:spPr>
          <a:xfrm>
            <a:off x="607485" y="1598613"/>
            <a:ext cx="10968567" cy="4497387"/>
          </a:xfrm>
        </p:spPr>
        <p:txBody>
          <a:bodyPr rtlCol="0">
            <a:normAutofit/>
          </a:bodyPr>
          <a:lstStyle/>
          <a:p>
            <a:pPr lvl="0"/>
            <a:endParaRPr lang="zh-CN" altLang="en-US" noProof="0"/>
          </a:p>
        </p:txBody>
      </p:sp>
      <p:sp>
        <p:nvSpPr>
          <p:cNvPr id="4" name="Rectangle 68">
            <a:extLst>
              <a:ext uri="{FF2B5EF4-FFF2-40B4-BE49-F238E27FC236}">
                <a16:creationId xmlns:a16="http://schemas.microsoft.com/office/drawing/2014/main" id="{AE415771-3495-B44D-B0DF-0A51D91A0FFC}"/>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69">
            <a:extLst>
              <a:ext uri="{FF2B5EF4-FFF2-40B4-BE49-F238E27FC236}">
                <a16:creationId xmlns:a16="http://schemas.microsoft.com/office/drawing/2014/main" id="{0A33EDC8-BB87-9747-9298-AF0B2D5D15F8}"/>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F2A9137D-472B-BE4B-808F-424E992ABAD5}"/>
              </a:ext>
            </a:extLst>
          </p:cNvPr>
          <p:cNvSpPr>
            <a:spLocks noGrp="1" noChangeArrowheads="1"/>
          </p:cNvSpPr>
          <p:nvPr>
            <p:ph type="sldNum" sz="quarter" idx="12"/>
          </p:nvPr>
        </p:nvSpPr>
        <p:spPr/>
        <p:txBody>
          <a:bodyPr/>
          <a:lstStyle>
            <a:lvl1pPr>
              <a:defRPr/>
            </a:lvl1pPr>
          </a:lstStyle>
          <a:p>
            <a:pPr>
              <a:defRPr/>
            </a:pPr>
            <a:fld id="{B4D52E14-975C-A646-AA7F-FACE6475A436}" type="slidenum">
              <a:rPr lang="zh-CN" altLang="en-US"/>
              <a:pPr>
                <a:defRPr/>
              </a:pPr>
              <a:t>‹#›</a:t>
            </a:fld>
            <a:endParaRPr lang="en-US" altLang="zh-CN"/>
          </a:p>
        </p:txBody>
      </p:sp>
    </p:spTree>
    <p:extLst>
      <p:ext uri="{BB962C8B-B14F-4D97-AF65-F5344CB8AC3E}">
        <p14:creationId xmlns:p14="http://schemas.microsoft.com/office/powerpoint/2010/main" val="230115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8368439-5AE4-634B-BB7F-92B557C90C8C}" type="datetimeFigureOut">
              <a:rPr lang="zh-CN" altLang="en-US"/>
              <a:pPr>
                <a:defRPr/>
              </a:pPr>
              <a:t>2019/12/8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56C596-976A-2F43-8B3A-E1D5BDFE46C1}" type="slidenum">
              <a:rPr lang="zh-CN" altLang="en-US"/>
              <a:pPr>
                <a:defRPr/>
              </a:pPr>
              <a:t>‹#›</a:t>
            </a:fld>
            <a:endParaRPr lang="zh-CN" altLang="en-US"/>
          </a:p>
        </p:txBody>
      </p:sp>
    </p:spTree>
    <p:extLst>
      <p:ext uri="{BB962C8B-B14F-4D97-AF65-F5344CB8AC3E}">
        <p14:creationId xmlns:p14="http://schemas.microsoft.com/office/powerpoint/2010/main" val="623736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12192000" cy="1143000"/>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C9E2373-57E4-914B-82DE-280A1589258C}" type="datetimeFigureOut">
              <a:rPr lang="zh-CN" altLang="en-US"/>
              <a:pPr>
                <a:defRPr/>
              </a:pPr>
              <a:t>2019/12/8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5DB514-43EA-1946-BF6C-10C2CA375CD7}" type="slidenum">
              <a:rPr lang="zh-CN" altLang="en-US"/>
              <a:pPr>
                <a:defRPr/>
              </a:pPr>
              <a:t>‹#›</a:t>
            </a:fld>
            <a:endParaRPr lang="zh-CN" altLang="en-US"/>
          </a:p>
        </p:txBody>
      </p:sp>
    </p:spTree>
    <p:extLst>
      <p:ext uri="{BB962C8B-B14F-4D97-AF65-F5344CB8AC3E}">
        <p14:creationId xmlns:p14="http://schemas.microsoft.com/office/powerpoint/2010/main" val="199002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D1449C9-F92D-0D44-AFAB-7A0228448210}" type="datetimeFigureOut">
              <a:rPr lang="zh-CN" altLang="en-US"/>
              <a:pPr>
                <a:defRPr/>
              </a:pPr>
              <a:t>2019/12/8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89F5234-C84D-0E40-9C90-4DAB335EDE59}" type="slidenum">
              <a:rPr lang="zh-CN" altLang="en-US"/>
              <a:pPr>
                <a:defRPr/>
              </a:pPr>
              <a:t>‹#›</a:t>
            </a:fld>
            <a:endParaRPr lang="zh-CN" altLang="en-US"/>
          </a:p>
        </p:txBody>
      </p:sp>
    </p:spTree>
    <p:extLst>
      <p:ext uri="{BB962C8B-B14F-4D97-AF65-F5344CB8AC3E}">
        <p14:creationId xmlns:p14="http://schemas.microsoft.com/office/powerpoint/2010/main" val="274534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AFEA88C-26CF-5A47-9153-B64FC1E62DD4}" type="datetimeFigureOut">
              <a:rPr lang="zh-CN" altLang="en-US"/>
              <a:pPr>
                <a:defRPr/>
              </a:pPr>
              <a:t>2019/12/8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E0A28F-7974-5442-91A4-55E84C233FDD}" type="slidenum">
              <a:rPr lang="zh-CN" altLang="en-US"/>
              <a:pPr>
                <a:defRPr/>
              </a:pPr>
              <a:t>‹#›</a:t>
            </a:fld>
            <a:endParaRPr lang="zh-CN" altLang="en-US"/>
          </a:p>
        </p:txBody>
      </p:sp>
    </p:spTree>
    <p:extLst>
      <p:ext uri="{BB962C8B-B14F-4D97-AF65-F5344CB8AC3E}">
        <p14:creationId xmlns:p14="http://schemas.microsoft.com/office/powerpoint/2010/main" val="2814711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jpeg"/><Relationship Id="rId4" Type="http://schemas.openxmlformats.org/officeDocument/2006/relationships/slideLayout" Target="../slideLayouts/slideLayout4.xml"/><Relationship Id="rId9"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FB0D393-BF9C-464C-94A9-F3A5C3AD4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53DBBF2-962F-6D4A-9101-69BA573960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6" name="灯片编号占位符 5">
            <a:extLst>
              <a:ext uri="{FF2B5EF4-FFF2-40B4-BE49-F238E27FC236}">
                <a16:creationId xmlns:a16="http://schemas.microsoft.com/office/drawing/2014/main" id="{792AD728-639A-A84E-A3E6-08F8DA9F175A}"/>
              </a:ext>
            </a:extLst>
          </p:cNvPr>
          <p:cNvSpPr>
            <a:spLocks noGrp="1"/>
          </p:cNvSpPr>
          <p:nvPr>
            <p:ph type="sldNum" sz="quarter" idx="4"/>
          </p:nvPr>
        </p:nvSpPr>
        <p:spPr>
          <a:xfrm>
            <a:off x="11618655" y="6492875"/>
            <a:ext cx="5663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E2019-EAEC-CA45-82F6-D7619536747F}" type="slidenum">
              <a:rPr kumimoji="1" lang="zh-CN" altLang="en-US" smtClean="0"/>
              <a:t>‹#›</a:t>
            </a:fld>
            <a:endParaRPr kumimoji="1" lang="zh-CN" altLang="en-US"/>
          </a:p>
        </p:txBody>
      </p:sp>
      <p:pic>
        <p:nvPicPr>
          <p:cNvPr id="7" name="Picture 9" descr="hust">
            <a:extLst>
              <a:ext uri="{FF2B5EF4-FFF2-40B4-BE49-F238E27FC236}">
                <a16:creationId xmlns:a16="http://schemas.microsoft.com/office/drawing/2014/main" id="{078FC146-3AE9-924C-AF3D-80B976AFB466}"/>
              </a:ext>
            </a:extLst>
          </p:cNvPr>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10787454" y="6521450"/>
            <a:ext cx="1066800" cy="217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1">
            <a:extLst>
              <a:ext uri="{FF2B5EF4-FFF2-40B4-BE49-F238E27FC236}">
                <a16:creationId xmlns:a16="http://schemas.microsoft.com/office/drawing/2014/main" id="{C2EEF9D0-81CF-D94A-8EE5-3E44D8E81516}"/>
              </a:ext>
            </a:extLst>
          </p:cNvPr>
          <p:cNvPicPr>
            <a:picLocks noChangeAspect="1" noChangeArrowheads="1"/>
          </p:cNvPicPr>
          <p:nvPr userDrawn="1"/>
        </p:nvPicPr>
        <p:blipFill>
          <a:blip r:embed="rId8" cstate="email">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104829" y="6492875"/>
            <a:ext cx="614362" cy="32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2" descr="SCTS">
            <a:extLst>
              <a:ext uri="{FF2B5EF4-FFF2-40B4-BE49-F238E27FC236}">
                <a16:creationId xmlns:a16="http://schemas.microsoft.com/office/drawing/2014/main" id="{801A5AA4-FE7E-554E-ABAD-9AAB883717E4}"/>
              </a:ext>
            </a:extLst>
          </p:cNvPr>
          <p:cNvPicPr>
            <a:picLocks noChangeAspect="1" noChangeArrowheads="1"/>
          </p:cNvPicPr>
          <p:nvPr userDrawn="1"/>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rcRect t="11626" b="5814"/>
          <a:stretch>
            <a:fillRect/>
          </a:stretch>
        </p:blipFill>
        <p:spPr bwMode="auto">
          <a:xfrm>
            <a:off x="10104829" y="88694"/>
            <a:ext cx="896938" cy="51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3" descr="CGCL">
            <a:extLst>
              <a:ext uri="{FF2B5EF4-FFF2-40B4-BE49-F238E27FC236}">
                <a16:creationId xmlns:a16="http://schemas.microsoft.com/office/drawing/2014/main" id="{ACC915B4-9825-0749-94D0-C89B6C766482}"/>
              </a:ext>
            </a:extLst>
          </p:cNvPr>
          <p:cNvPicPr>
            <a:picLocks noChangeAspect="1" noChangeArrowheads="1"/>
          </p:cNvPicPr>
          <p:nvPr userDrawn="1"/>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rcRect t="10693" b="5347"/>
          <a:stretch>
            <a:fillRect/>
          </a:stretch>
        </p:blipFill>
        <p:spPr bwMode="auto">
          <a:xfrm>
            <a:off x="11071617" y="88694"/>
            <a:ext cx="969962"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47329695"/>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8" r:id="rId3"/>
    <p:sldLayoutId id="2147483659" r:id="rId4"/>
    <p:sldLayoutId id="214748366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descr="hust.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586" y="0"/>
            <a:ext cx="1217083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3"/>
            <a:ext cx="2844800" cy="365125"/>
          </a:xfrm>
          <a:prstGeom prst="rect">
            <a:avLst/>
          </a:prstGeom>
        </p:spPr>
        <p:txBody>
          <a:bodyPr vert="horz" wrap="square" lIns="91440" tIns="45720" rIns="91440" bIns="45720" numCol="1" anchor="ctr" anchorCtr="0" compatLnSpc="1">
            <a:prstTxWarp prst="textNoShape">
              <a:avLst/>
            </a:prstTxWarp>
          </a:bodyPr>
          <a:lstStyle>
            <a:lvl1pPr>
              <a:defRPr kumimoji="0" sz="900">
                <a:solidFill>
                  <a:srgbClr val="898989"/>
                </a:solidFill>
                <a:ea typeface="宋体" charset="0"/>
                <a:cs typeface="宋体" charset="0"/>
              </a:defRPr>
            </a:lvl1pPr>
          </a:lstStyle>
          <a:p>
            <a:pPr>
              <a:defRPr/>
            </a:pPr>
            <a:fld id="{CFB16230-400B-A247-B897-24D9491FBBB8}" type="datetimeFigureOut">
              <a:rPr lang="zh-CN" altLang="en-US"/>
              <a:pPr>
                <a:defRPr/>
              </a:pPr>
              <a:t>2019/12/8</a:t>
            </a:fld>
            <a:endParaRPr lang="zh-CN" altLang="en-US"/>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kumimoji="0" sz="9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kumimoji="0" sz="900">
                <a:solidFill>
                  <a:srgbClr val="898989"/>
                </a:solidFill>
                <a:ea typeface="宋体" charset="0"/>
                <a:cs typeface="宋体" charset="0"/>
              </a:defRPr>
            </a:lvl1pPr>
          </a:lstStyle>
          <a:p>
            <a:pPr>
              <a:defRPr/>
            </a:pPr>
            <a:fld id="{3302A345-D6B2-3E48-8B73-C1133CD22D1F}" type="slidenum">
              <a:rPr lang="zh-CN" altLang="en-US"/>
              <a:pPr>
                <a:defRPr/>
              </a:pPr>
              <a:t>‹#›</a:t>
            </a:fld>
            <a:endParaRPr lang="zh-CN" altLang="en-US"/>
          </a:p>
        </p:txBody>
      </p:sp>
    </p:spTree>
    <p:extLst>
      <p:ext uri="{BB962C8B-B14F-4D97-AF65-F5344CB8AC3E}">
        <p14:creationId xmlns:p14="http://schemas.microsoft.com/office/powerpoint/2010/main" val="12593485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ctr" rtl="0" eaLnBrk="0" fontAlgn="base" hangingPunct="0">
        <a:spcBef>
          <a:spcPct val="0"/>
        </a:spcBef>
        <a:spcAft>
          <a:spcPct val="0"/>
        </a:spcAft>
        <a:defRPr kumimoji="1" sz="33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5pPr>
      <a:lvl6pPr marL="342900" algn="ctr" rtl="0" fontAlgn="base">
        <a:spcBef>
          <a:spcPct val="0"/>
        </a:spcBef>
        <a:spcAft>
          <a:spcPct val="0"/>
        </a:spcAft>
        <a:defRPr kumimoji="1" sz="3300">
          <a:solidFill>
            <a:schemeClr val="tx1"/>
          </a:solidFill>
          <a:latin typeface="Calibri" pitchFamily="34" charset="0"/>
          <a:ea typeface="宋体" pitchFamily="2" charset="-122"/>
        </a:defRPr>
      </a:lvl6pPr>
      <a:lvl7pPr marL="685800" algn="ctr" rtl="0" fontAlgn="base">
        <a:spcBef>
          <a:spcPct val="0"/>
        </a:spcBef>
        <a:spcAft>
          <a:spcPct val="0"/>
        </a:spcAft>
        <a:defRPr kumimoji="1" sz="3300">
          <a:solidFill>
            <a:schemeClr val="tx1"/>
          </a:solidFill>
          <a:latin typeface="Calibri" pitchFamily="34" charset="0"/>
          <a:ea typeface="宋体" pitchFamily="2" charset="-122"/>
        </a:defRPr>
      </a:lvl7pPr>
      <a:lvl8pPr marL="1028700" algn="ctr" rtl="0" fontAlgn="base">
        <a:spcBef>
          <a:spcPct val="0"/>
        </a:spcBef>
        <a:spcAft>
          <a:spcPct val="0"/>
        </a:spcAft>
        <a:defRPr kumimoji="1" sz="3300">
          <a:solidFill>
            <a:schemeClr val="tx1"/>
          </a:solidFill>
          <a:latin typeface="Calibri" pitchFamily="34" charset="0"/>
          <a:ea typeface="宋体" pitchFamily="2" charset="-122"/>
        </a:defRPr>
      </a:lvl8pPr>
      <a:lvl9pPr marL="1371600" algn="ctr" rtl="0" fontAlgn="base">
        <a:spcBef>
          <a:spcPct val="0"/>
        </a:spcBef>
        <a:spcAft>
          <a:spcPct val="0"/>
        </a:spcAft>
        <a:defRPr kumimoji="1" sz="3300">
          <a:solidFill>
            <a:schemeClr val="tx1"/>
          </a:solidFill>
          <a:latin typeface="Calibri" pitchFamily="34" charset="0"/>
          <a:ea typeface="宋体" pitchFamily="2" charset="-122"/>
        </a:defRPr>
      </a:lvl9pPr>
    </p:titleStyle>
    <p:bodyStyle>
      <a:lvl1pPr marL="257175" indent="-257175" algn="l" rtl="0" eaLnBrk="0" fontAlgn="base" hangingPunct="0">
        <a:spcBef>
          <a:spcPct val="20000"/>
        </a:spcBef>
        <a:spcAft>
          <a:spcPct val="0"/>
        </a:spcAft>
        <a:buFont typeface="Arial" charset="0"/>
        <a:buChar char="•"/>
        <a:defRPr kumimoji="1" sz="2400" kern="1200">
          <a:solidFill>
            <a:schemeClr val="tx1"/>
          </a:solidFill>
          <a:latin typeface="+mn-lt"/>
          <a:ea typeface="黑体" charset="0"/>
          <a:cs typeface="黑体" charset="0"/>
        </a:defRPr>
      </a:lvl1pPr>
      <a:lvl2pPr marL="557213" indent="-214313" algn="l" rtl="0" eaLnBrk="0" fontAlgn="base" hangingPunct="0">
        <a:spcBef>
          <a:spcPct val="20000"/>
        </a:spcBef>
        <a:spcAft>
          <a:spcPct val="0"/>
        </a:spcAft>
        <a:buFont typeface="Arial" charset="0"/>
        <a:buChar char="–"/>
        <a:defRPr kumimoji="1" sz="2100" kern="1200">
          <a:solidFill>
            <a:schemeClr val="tx1"/>
          </a:solidFill>
          <a:latin typeface="+mn-lt"/>
          <a:ea typeface="黑体" charset="0"/>
          <a:cs typeface="黑体" charset="0"/>
        </a:defRPr>
      </a:lvl2pPr>
      <a:lvl3pPr marL="857250" indent="-171450" algn="l" rtl="0" eaLnBrk="0" fontAlgn="base" hangingPunct="0">
        <a:spcBef>
          <a:spcPct val="20000"/>
        </a:spcBef>
        <a:spcAft>
          <a:spcPct val="0"/>
        </a:spcAft>
        <a:buFont typeface="Arial" charset="0"/>
        <a:buChar char="•"/>
        <a:defRPr kumimoji="1" sz="1800" kern="1200">
          <a:solidFill>
            <a:schemeClr val="tx1"/>
          </a:solidFill>
          <a:latin typeface="+mn-lt"/>
          <a:ea typeface="黑体" charset="0"/>
          <a:cs typeface="黑体" charset="0"/>
        </a:defRPr>
      </a:lvl3pPr>
      <a:lvl4pPr marL="1200150" indent="-171450" algn="l" rtl="0" eaLnBrk="0" fontAlgn="base" hangingPunct="0">
        <a:spcBef>
          <a:spcPct val="20000"/>
        </a:spcBef>
        <a:spcAft>
          <a:spcPct val="0"/>
        </a:spcAft>
        <a:buFont typeface="Arial" charset="0"/>
        <a:buChar char="–"/>
        <a:defRPr kumimoji="1" sz="1500" kern="1200">
          <a:solidFill>
            <a:schemeClr val="tx1"/>
          </a:solidFill>
          <a:latin typeface="+mn-lt"/>
          <a:ea typeface="黑体" charset="0"/>
          <a:cs typeface="黑体" charset="0"/>
        </a:defRPr>
      </a:lvl4pPr>
      <a:lvl5pPr marL="1543050" indent="-171450" algn="l" rtl="0" eaLnBrk="0" fontAlgn="base" hangingPunct="0">
        <a:spcBef>
          <a:spcPct val="20000"/>
        </a:spcBef>
        <a:spcAft>
          <a:spcPct val="0"/>
        </a:spcAft>
        <a:buFont typeface="Arial" charset="0"/>
        <a:buChar char="»"/>
        <a:defRPr kumimoji="1" sz="1500" kern="1200">
          <a:solidFill>
            <a:schemeClr val="tx1"/>
          </a:solidFill>
          <a:latin typeface="+mn-lt"/>
          <a:ea typeface="黑体" charset="0"/>
          <a:cs typeface="黑体"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11"/>
          <p:cNvSpPr>
            <a:spLocks noChangeArrowheads="1"/>
          </p:cNvSpPr>
          <p:nvPr/>
        </p:nvSpPr>
        <p:spPr bwMode="auto">
          <a:xfrm>
            <a:off x="0" y="2515995"/>
            <a:ext cx="1219200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fontAlgn="base" latinLnBrk="1" hangingPunct="0">
              <a:spcBef>
                <a:spcPct val="0"/>
              </a:spcBef>
              <a:spcAft>
                <a:spcPct val="0"/>
              </a:spcAft>
            </a:pPr>
            <a:r>
              <a:rPr lang="zh-CN" altLang="en-US" sz="5400" b="1" dirty="0">
                <a:solidFill>
                  <a:srgbClr val="2826F5"/>
                </a:solidFill>
                <a:latin typeface="+mj-lt"/>
                <a:ea typeface="黑体" charset="0"/>
              </a:rPr>
              <a:t>第十章  分布式数据处理与</a:t>
            </a:r>
            <a:r>
              <a:rPr lang="en" altLang="zh-CN" sz="5400" b="1" dirty="0">
                <a:solidFill>
                  <a:srgbClr val="2826F5"/>
                </a:solidFill>
                <a:latin typeface="+mj-lt"/>
                <a:ea typeface="黑体" charset="0"/>
              </a:rPr>
              <a:t>MapReduce </a:t>
            </a:r>
            <a:endParaRPr kumimoji="0" lang="zh-CN" altLang="en-US" sz="5400" b="1" i="0" u="none" strike="noStrike" kern="1200" cap="none" spc="0" normalizeH="0" baseline="0" noProof="0" dirty="0">
              <a:ln>
                <a:noFill/>
              </a:ln>
              <a:solidFill>
                <a:srgbClr val="2826F5"/>
              </a:solidFill>
              <a:effectLst/>
              <a:uLnTx/>
              <a:uFillTx/>
              <a:latin typeface="+mj-lt"/>
              <a:ea typeface="黑体" charset="0"/>
              <a:cs typeface="+mn-cs"/>
            </a:endParaRPr>
          </a:p>
        </p:txBody>
      </p:sp>
      <p:pic>
        <p:nvPicPr>
          <p:cNvPr id="5" name="图片 4">
            <a:extLst>
              <a:ext uri="{FF2B5EF4-FFF2-40B4-BE49-F238E27FC236}">
                <a16:creationId xmlns:a16="http://schemas.microsoft.com/office/drawing/2014/main" id="{6A4C999A-ED49-9D4D-93C9-6FF6E01C208A}"/>
              </a:ext>
            </a:extLst>
          </p:cNvPr>
          <p:cNvPicPr>
            <a:picLocks noChangeAspect="1"/>
          </p:cNvPicPr>
          <p:nvPr/>
        </p:nvPicPr>
        <p:blipFill>
          <a:blip r:embed="rId3"/>
          <a:stretch>
            <a:fillRect/>
          </a:stretch>
        </p:blipFill>
        <p:spPr>
          <a:xfrm>
            <a:off x="0" y="5454352"/>
            <a:ext cx="1403648" cy="1403648"/>
          </a:xfrm>
          <a:prstGeom prst="rect">
            <a:avLst/>
          </a:prstGeom>
        </p:spPr>
      </p:pic>
      <p:pic>
        <p:nvPicPr>
          <p:cNvPr id="6" name="Picture 4" descr="SCTS">
            <a:extLst>
              <a:ext uri="{FF2B5EF4-FFF2-40B4-BE49-F238E27FC236}">
                <a16:creationId xmlns:a16="http://schemas.microsoft.com/office/drawing/2014/main" id="{B88BE66A-0DA0-D34F-A06A-6BFBFC9D3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7" y="11152"/>
            <a:ext cx="1042988"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5" descr="CGCL">
            <a:extLst>
              <a:ext uri="{FF2B5EF4-FFF2-40B4-BE49-F238E27FC236}">
                <a16:creationId xmlns:a16="http://schemas.microsoft.com/office/drawing/2014/main" id="{E2A58250-BEFC-7E48-A76F-96B8AD85BE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9013" y="11152"/>
            <a:ext cx="1042987"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26758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E81CB3CE-6BC7-3743-9925-D361CC279BC9}"/>
              </a:ext>
            </a:extLst>
          </p:cNvPr>
          <p:cNvSpPr>
            <a:spLocks noGrp="1" noChangeArrowheads="1"/>
          </p:cNvSpPr>
          <p:nvPr>
            <p:ph type="title"/>
          </p:nvPr>
        </p:nvSpPr>
        <p:spPr/>
        <p:txBody>
          <a:bodyPr/>
          <a:lstStyle/>
          <a:p>
            <a:r>
              <a:rPr lang="en-US" altLang="zh-CN" sz="4800" b="1" dirty="0">
                <a:solidFill>
                  <a:srgbClr val="2431FF"/>
                </a:solidFill>
              </a:rPr>
              <a:t>MapReduce</a:t>
            </a:r>
            <a:r>
              <a:rPr lang="zh-CN" altLang="en-US" sz="4800" b="1" dirty="0">
                <a:solidFill>
                  <a:srgbClr val="2431FF"/>
                </a:solidFill>
              </a:rPr>
              <a:t>基本概念</a:t>
            </a:r>
            <a:endParaRPr lang="en-US" altLang="zh-CN" sz="4800" b="1" dirty="0">
              <a:solidFill>
                <a:srgbClr val="2431FF"/>
              </a:solidFill>
            </a:endParaRPr>
          </a:p>
        </p:txBody>
      </p:sp>
      <p:sp>
        <p:nvSpPr>
          <p:cNvPr id="68611" name="Rectangle 3">
            <a:extLst>
              <a:ext uri="{FF2B5EF4-FFF2-40B4-BE49-F238E27FC236}">
                <a16:creationId xmlns:a16="http://schemas.microsoft.com/office/drawing/2014/main" id="{5B9B60C3-F607-EB47-843E-16F8978F1E46}"/>
              </a:ext>
            </a:extLst>
          </p:cNvPr>
          <p:cNvSpPr>
            <a:spLocks noGrp="1" noChangeArrowheads="1"/>
          </p:cNvSpPr>
          <p:nvPr>
            <p:ph idx="1"/>
          </p:nvPr>
        </p:nvSpPr>
        <p:spPr>
          <a:xfrm>
            <a:off x="201826" y="1166018"/>
            <a:ext cx="11710087" cy="5444847"/>
          </a:xfrm>
        </p:spPr>
        <p:txBody>
          <a:bodyPr rtlCol="0">
            <a:normAutofit lnSpcReduction="10000"/>
          </a:bodyPr>
          <a:lstStyle/>
          <a:p>
            <a:pPr>
              <a:lnSpc>
                <a:spcPct val="110000"/>
              </a:lnSpc>
            </a:pPr>
            <a:r>
              <a:rPr kumimoji="1" lang="en" altLang="zh-CN" sz="3200" dirty="0"/>
              <a:t>MapReduce</a:t>
            </a:r>
            <a:r>
              <a:rPr kumimoji="1" lang="zh-CN" altLang="en-US" sz="3200" dirty="0"/>
              <a:t>在三个层面上的基本构思</a:t>
            </a:r>
          </a:p>
          <a:p>
            <a:pPr lvl="1">
              <a:lnSpc>
                <a:spcPct val="110000"/>
              </a:lnSpc>
            </a:pPr>
            <a:r>
              <a:rPr kumimoji="1" lang="zh-CN" altLang="en-US" sz="2800" dirty="0"/>
              <a:t>大数据处理的方法：分而治之</a:t>
            </a:r>
            <a:endParaRPr kumimoji="1" lang="en-US" altLang="zh-CN" sz="2800" dirty="0"/>
          </a:p>
          <a:p>
            <a:pPr lvl="2">
              <a:lnSpc>
                <a:spcPct val="110000"/>
              </a:lnSpc>
            </a:pPr>
            <a:r>
              <a:rPr kumimoji="1" lang="zh-CN" altLang="en-US" sz="2400" dirty="0"/>
              <a:t>对</a:t>
            </a:r>
            <a:r>
              <a:rPr kumimoji="1" lang="zh-CN" altLang="en-US" sz="2400" dirty="0">
                <a:solidFill>
                  <a:srgbClr val="FF0000"/>
                </a:solidFill>
              </a:rPr>
              <a:t>相互间不具有计算依赖关系</a:t>
            </a:r>
            <a:r>
              <a:rPr kumimoji="1" lang="zh-CN" altLang="en-US" sz="2400" dirty="0"/>
              <a:t>的大数据，实现并行最自然的办法就是采取分而治之的策略</a:t>
            </a:r>
          </a:p>
          <a:p>
            <a:pPr lvl="1">
              <a:lnSpc>
                <a:spcPct val="110000"/>
              </a:lnSpc>
            </a:pPr>
            <a:r>
              <a:rPr kumimoji="1" lang="zh-CN" altLang="en-US" sz="2800" dirty="0"/>
              <a:t>抽象模型：</a:t>
            </a:r>
            <a:r>
              <a:rPr kumimoji="1" lang="en" altLang="zh-CN" sz="2800" dirty="0"/>
              <a:t>Mapper</a:t>
            </a:r>
            <a:r>
              <a:rPr kumimoji="1" lang="zh-CN" altLang="en-US" sz="2800" dirty="0"/>
              <a:t>与</a:t>
            </a:r>
            <a:r>
              <a:rPr kumimoji="1" lang="en" altLang="zh-CN" sz="2800" dirty="0"/>
              <a:t>Reducer</a:t>
            </a:r>
          </a:p>
          <a:p>
            <a:pPr lvl="2">
              <a:lnSpc>
                <a:spcPct val="110000"/>
              </a:lnSpc>
            </a:pPr>
            <a:r>
              <a:rPr kumimoji="1" lang="en" altLang="zh-CN" sz="2400" dirty="0"/>
              <a:t>MPI</a:t>
            </a:r>
            <a:r>
              <a:rPr kumimoji="1" lang="zh-CN" altLang="en-US" sz="2400" dirty="0"/>
              <a:t>等并行计算方法缺少高层并行编程模型，为了克服这一缺陷，</a:t>
            </a:r>
            <a:r>
              <a:rPr kumimoji="1" lang="en" altLang="zh-CN" sz="2400" dirty="0"/>
              <a:t>MapReduce</a:t>
            </a:r>
            <a:r>
              <a:rPr kumimoji="1" lang="zh-CN" altLang="en-US" sz="2400" dirty="0"/>
              <a:t>借鉴了</a:t>
            </a:r>
            <a:r>
              <a:rPr kumimoji="1" lang="en" altLang="zh-CN" sz="2400" dirty="0"/>
              <a:t>Lisp</a:t>
            </a:r>
            <a:r>
              <a:rPr kumimoji="1" lang="zh-CN" altLang="en-US" sz="2400" dirty="0"/>
              <a:t>函数式语言中的思想，用</a:t>
            </a:r>
            <a:r>
              <a:rPr kumimoji="1" lang="en" altLang="zh-CN" sz="2400" dirty="0"/>
              <a:t>Map</a:t>
            </a:r>
            <a:r>
              <a:rPr kumimoji="1" lang="zh-CN" altLang="en-US" sz="2400" dirty="0"/>
              <a:t>和</a:t>
            </a:r>
            <a:r>
              <a:rPr kumimoji="1" lang="en" altLang="zh-CN" sz="2400" dirty="0"/>
              <a:t>Reduce</a:t>
            </a:r>
            <a:r>
              <a:rPr kumimoji="1" lang="zh-CN" altLang="en-US" sz="2400" dirty="0"/>
              <a:t>两个函数提供了高层的并行编程抽象模型</a:t>
            </a:r>
          </a:p>
          <a:p>
            <a:pPr lvl="1">
              <a:lnSpc>
                <a:spcPct val="110000"/>
              </a:lnSpc>
            </a:pPr>
            <a:r>
              <a:rPr kumimoji="1" lang="zh-CN" altLang="en-US" sz="2800" dirty="0"/>
              <a:t>构架：统一构架，为程序员隐藏系统层细节</a:t>
            </a:r>
            <a:endParaRPr kumimoji="1" lang="en-US" altLang="zh-CN" sz="2800" dirty="0"/>
          </a:p>
          <a:p>
            <a:pPr lvl="2">
              <a:lnSpc>
                <a:spcPct val="110000"/>
              </a:lnSpc>
            </a:pPr>
            <a:r>
              <a:rPr kumimoji="1" lang="en" altLang="zh-CN" sz="2400" dirty="0"/>
              <a:t>MPI</a:t>
            </a:r>
            <a:r>
              <a:rPr kumimoji="1" lang="zh-CN" altLang="en-US" sz="2400" dirty="0"/>
              <a:t>等并行计算方法缺少统一的计算框架支持，程序员需要考虑数据存储、划分、分发、结果收集、错误恢复等诸多细节。为此，</a:t>
            </a:r>
            <a:r>
              <a:rPr kumimoji="1" lang="en" altLang="zh-CN" sz="2400" dirty="0"/>
              <a:t>MapReduce</a:t>
            </a:r>
            <a:r>
              <a:rPr kumimoji="1" lang="zh-CN" altLang="en-US" sz="2400" dirty="0"/>
              <a:t>设计并提供了统一的计算框架，为程序员隐藏了绝大多数系统层面的处理细节</a:t>
            </a:r>
          </a:p>
        </p:txBody>
      </p:sp>
    </p:spTree>
    <p:extLst>
      <p:ext uri="{BB962C8B-B14F-4D97-AF65-F5344CB8AC3E}">
        <p14:creationId xmlns:p14="http://schemas.microsoft.com/office/powerpoint/2010/main" val="122439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6">
            <a:extLst>
              <a:ext uri="{FF2B5EF4-FFF2-40B4-BE49-F238E27FC236}">
                <a16:creationId xmlns:a16="http://schemas.microsoft.com/office/drawing/2014/main" id="{62BFDEA2-3C6D-BA40-80CA-5ABA09A83D10}"/>
              </a:ext>
            </a:extLst>
          </p:cNvPr>
          <p:cNvSpPr>
            <a:spLocks noGrp="1" noChangeArrowheads="1"/>
          </p:cNvSpPr>
          <p:nvPr>
            <p:ph type="title"/>
          </p:nvPr>
        </p:nvSpPr>
        <p:spPr/>
        <p:txBody>
          <a:bodyPr/>
          <a:lstStyle/>
          <a:p>
            <a:r>
              <a:rPr lang="en-US" altLang="zh-CN" sz="4800" b="1" dirty="0">
                <a:solidFill>
                  <a:srgbClr val="2431FF"/>
                </a:solidFill>
                <a:ea typeface="SimHei" panose="02010609060101010101" pitchFamily="49" charset="-122"/>
              </a:rPr>
              <a:t>MapReduce-</a:t>
            </a:r>
            <a:r>
              <a:rPr lang="zh-CN" altLang="en-US" sz="4800" b="1" dirty="0">
                <a:solidFill>
                  <a:srgbClr val="2431FF"/>
                </a:solidFill>
                <a:ea typeface="SimHei" panose="02010609060101010101" pitchFamily="49" charset="-122"/>
              </a:rPr>
              <a:t>概览</a:t>
            </a:r>
          </a:p>
        </p:txBody>
      </p:sp>
      <p:sp>
        <p:nvSpPr>
          <p:cNvPr id="8196" name="Rectangle 5">
            <a:extLst>
              <a:ext uri="{FF2B5EF4-FFF2-40B4-BE49-F238E27FC236}">
                <a16:creationId xmlns:a16="http://schemas.microsoft.com/office/drawing/2014/main" id="{C3AD0DF2-70D6-1948-BED1-AB9293433ECE}"/>
              </a:ext>
            </a:extLst>
          </p:cNvPr>
          <p:cNvSpPr>
            <a:spLocks noChangeArrowheads="1"/>
          </p:cNvSpPr>
          <p:nvPr/>
        </p:nvSpPr>
        <p:spPr bwMode="auto">
          <a:xfrm>
            <a:off x="1565403" y="1443548"/>
            <a:ext cx="1143000" cy="19050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197" name="Rectangle 6">
            <a:extLst>
              <a:ext uri="{FF2B5EF4-FFF2-40B4-BE49-F238E27FC236}">
                <a16:creationId xmlns:a16="http://schemas.microsoft.com/office/drawing/2014/main" id="{D7EBA67D-6D22-B44E-BB4C-E096C78272F6}"/>
              </a:ext>
            </a:extLst>
          </p:cNvPr>
          <p:cNvSpPr>
            <a:spLocks noChangeArrowheads="1"/>
          </p:cNvSpPr>
          <p:nvPr/>
        </p:nvSpPr>
        <p:spPr bwMode="auto">
          <a:xfrm>
            <a:off x="3394203" y="1443548"/>
            <a:ext cx="1143000" cy="3048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198" name="Rectangle 7">
            <a:extLst>
              <a:ext uri="{FF2B5EF4-FFF2-40B4-BE49-F238E27FC236}">
                <a16:creationId xmlns:a16="http://schemas.microsoft.com/office/drawing/2014/main" id="{A6AEFCAD-9572-A640-BE5C-FB1043BA0B5B}"/>
              </a:ext>
            </a:extLst>
          </p:cNvPr>
          <p:cNvSpPr>
            <a:spLocks noChangeArrowheads="1"/>
          </p:cNvSpPr>
          <p:nvPr/>
        </p:nvSpPr>
        <p:spPr bwMode="auto">
          <a:xfrm>
            <a:off x="3394203" y="1824548"/>
            <a:ext cx="1143000" cy="3048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199" name="Rectangle 8">
            <a:extLst>
              <a:ext uri="{FF2B5EF4-FFF2-40B4-BE49-F238E27FC236}">
                <a16:creationId xmlns:a16="http://schemas.microsoft.com/office/drawing/2014/main" id="{3A30604F-057C-4C45-B243-D56E2B61AF1F}"/>
              </a:ext>
            </a:extLst>
          </p:cNvPr>
          <p:cNvSpPr>
            <a:spLocks noChangeArrowheads="1"/>
          </p:cNvSpPr>
          <p:nvPr/>
        </p:nvSpPr>
        <p:spPr bwMode="auto">
          <a:xfrm>
            <a:off x="3394203" y="2205548"/>
            <a:ext cx="1143000" cy="3048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00" name="Rectangle 9">
            <a:extLst>
              <a:ext uri="{FF2B5EF4-FFF2-40B4-BE49-F238E27FC236}">
                <a16:creationId xmlns:a16="http://schemas.microsoft.com/office/drawing/2014/main" id="{685769C3-48F6-644A-A71F-0B6581A67C1C}"/>
              </a:ext>
            </a:extLst>
          </p:cNvPr>
          <p:cNvSpPr>
            <a:spLocks noChangeArrowheads="1"/>
          </p:cNvSpPr>
          <p:nvPr/>
        </p:nvSpPr>
        <p:spPr bwMode="auto">
          <a:xfrm>
            <a:off x="3394203" y="3043748"/>
            <a:ext cx="1143000" cy="3048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01" name="Line 10">
            <a:extLst>
              <a:ext uri="{FF2B5EF4-FFF2-40B4-BE49-F238E27FC236}">
                <a16:creationId xmlns:a16="http://schemas.microsoft.com/office/drawing/2014/main" id="{BCEC20A3-E0AA-BB4D-8539-BAF21CB31518}"/>
              </a:ext>
            </a:extLst>
          </p:cNvPr>
          <p:cNvSpPr>
            <a:spLocks noChangeShapeType="1"/>
          </p:cNvSpPr>
          <p:nvPr/>
        </p:nvSpPr>
        <p:spPr bwMode="auto">
          <a:xfrm>
            <a:off x="3960940" y="2662748"/>
            <a:ext cx="1588" cy="22860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 name="Rectangle 11">
            <a:extLst>
              <a:ext uri="{FF2B5EF4-FFF2-40B4-BE49-F238E27FC236}">
                <a16:creationId xmlns:a16="http://schemas.microsoft.com/office/drawing/2014/main" id="{0D570979-474F-D64E-8C9C-4BD4AB3C7A58}"/>
              </a:ext>
            </a:extLst>
          </p:cNvPr>
          <p:cNvSpPr>
            <a:spLocks noChangeArrowheads="1"/>
          </p:cNvSpPr>
          <p:nvPr/>
        </p:nvSpPr>
        <p:spPr bwMode="auto">
          <a:xfrm>
            <a:off x="6289803" y="1443548"/>
            <a:ext cx="1143000" cy="3048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03" name="Rectangle 12">
            <a:extLst>
              <a:ext uri="{FF2B5EF4-FFF2-40B4-BE49-F238E27FC236}">
                <a16:creationId xmlns:a16="http://schemas.microsoft.com/office/drawing/2014/main" id="{D6506F88-A156-7548-83F7-68A9DDC672E9}"/>
              </a:ext>
            </a:extLst>
          </p:cNvPr>
          <p:cNvSpPr>
            <a:spLocks noChangeArrowheads="1"/>
          </p:cNvSpPr>
          <p:nvPr/>
        </p:nvSpPr>
        <p:spPr bwMode="auto">
          <a:xfrm>
            <a:off x="6289803" y="1824548"/>
            <a:ext cx="1143000" cy="3048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04" name="Rectangle 13">
            <a:extLst>
              <a:ext uri="{FF2B5EF4-FFF2-40B4-BE49-F238E27FC236}">
                <a16:creationId xmlns:a16="http://schemas.microsoft.com/office/drawing/2014/main" id="{A19B93CE-3560-C547-8394-E2BBB1F52CB1}"/>
              </a:ext>
            </a:extLst>
          </p:cNvPr>
          <p:cNvSpPr>
            <a:spLocks noChangeArrowheads="1"/>
          </p:cNvSpPr>
          <p:nvPr/>
        </p:nvSpPr>
        <p:spPr bwMode="auto">
          <a:xfrm>
            <a:off x="6289803" y="2205548"/>
            <a:ext cx="1143000" cy="3048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05" name="Rectangle 14">
            <a:extLst>
              <a:ext uri="{FF2B5EF4-FFF2-40B4-BE49-F238E27FC236}">
                <a16:creationId xmlns:a16="http://schemas.microsoft.com/office/drawing/2014/main" id="{12EDA3FC-2C17-D04F-8FB3-E92C087887E6}"/>
              </a:ext>
            </a:extLst>
          </p:cNvPr>
          <p:cNvSpPr>
            <a:spLocks noChangeArrowheads="1"/>
          </p:cNvSpPr>
          <p:nvPr/>
        </p:nvSpPr>
        <p:spPr bwMode="auto">
          <a:xfrm>
            <a:off x="6289803" y="3043748"/>
            <a:ext cx="1143000" cy="3048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06" name="Line 15">
            <a:extLst>
              <a:ext uri="{FF2B5EF4-FFF2-40B4-BE49-F238E27FC236}">
                <a16:creationId xmlns:a16="http://schemas.microsoft.com/office/drawing/2014/main" id="{167A6CB4-8D5C-3D4A-955E-64DBAA1F520E}"/>
              </a:ext>
            </a:extLst>
          </p:cNvPr>
          <p:cNvSpPr>
            <a:spLocks noChangeShapeType="1"/>
          </p:cNvSpPr>
          <p:nvPr/>
        </p:nvSpPr>
        <p:spPr bwMode="auto">
          <a:xfrm>
            <a:off x="6856540" y="2662748"/>
            <a:ext cx="1588" cy="22860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7" name="Line 16">
            <a:extLst>
              <a:ext uri="{FF2B5EF4-FFF2-40B4-BE49-F238E27FC236}">
                <a16:creationId xmlns:a16="http://schemas.microsoft.com/office/drawing/2014/main" id="{EBFB6960-1FAB-4141-8994-689A5FA60F41}"/>
              </a:ext>
            </a:extLst>
          </p:cNvPr>
          <p:cNvSpPr>
            <a:spLocks noChangeShapeType="1"/>
          </p:cNvSpPr>
          <p:nvPr/>
        </p:nvSpPr>
        <p:spPr bwMode="auto">
          <a:xfrm>
            <a:off x="2832228" y="2281748"/>
            <a:ext cx="457200" cy="1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8" name="Line 17">
            <a:extLst>
              <a:ext uri="{FF2B5EF4-FFF2-40B4-BE49-F238E27FC236}">
                <a16:creationId xmlns:a16="http://schemas.microsoft.com/office/drawing/2014/main" id="{064F6C2B-15B4-F04C-A142-C0A3B36D6639}"/>
              </a:ext>
            </a:extLst>
          </p:cNvPr>
          <p:cNvSpPr>
            <a:spLocks noChangeShapeType="1"/>
          </p:cNvSpPr>
          <p:nvPr/>
        </p:nvSpPr>
        <p:spPr bwMode="auto">
          <a:xfrm>
            <a:off x="4613403" y="1595948"/>
            <a:ext cx="457200" cy="1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9" name="Line 18">
            <a:extLst>
              <a:ext uri="{FF2B5EF4-FFF2-40B4-BE49-F238E27FC236}">
                <a16:creationId xmlns:a16="http://schemas.microsoft.com/office/drawing/2014/main" id="{53E08A09-B59D-994C-BCC3-00E5A2AE4D47}"/>
              </a:ext>
            </a:extLst>
          </p:cNvPr>
          <p:cNvSpPr>
            <a:spLocks noChangeShapeType="1"/>
          </p:cNvSpPr>
          <p:nvPr/>
        </p:nvSpPr>
        <p:spPr bwMode="auto">
          <a:xfrm>
            <a:off x="4613403" y="1976948"/>
            <a:ext cx="457200" cy="1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0" name="Line 19">
            <a:extLst>
              <a:ext uri="{FF2B5EF4-FFF2-40B4-BE49-F238E27FC236}">
                <a16:creationId xmlns:a16="http://schemas.microsoft.com/office/drawing/2014/main" id="{B7B4098C-CFCB-214F-A6A0-0851F34998E8}"/>
              </a:ext>
            </a:extLst>
          </p:cNvPr>
          <p:cNvSpPr>
            <a:spLocks noChangeShapeType="1"/>
          </p:cNvSpPr>
          <p:nvPr/>
        </p:nvSpPr>
        <p:spPr bwMode="auto">
          <a:xfrm>
            <a:off x="4613403" y="2357948"/>
            <a:ext cx="457200" cy="1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1" name="Line 20">
            <a:extLst>
              <a:ext uri="{FF2B5EF4-FFF2-40B4-BE49-F238E27FC236}">
                <a16:creationId xmlns:a16="http://schemas.microsoft.com/office/drawing/2014/main" id="{BE856232-472A-E44D-8031-B13EE82D8C44}"/>
              </a:ext>
            </a:extLst>
          </p:cNvPr>
          <p:cNvSpPr>
            <a:spLocks noChangeShapeType="1"/>
          </p:cNvSpPr>
          <p:nvPr/>
        </p:nvSpPr>
        <p:spPr bwMode="auto">
          <a:xfrm>
            <a:off x="4613403" y="3196148"/>
            <a:ext cx="457200" cy="1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2" name="Line 21">
            <a:extLst>
              <a:ext uri="{FF2B5EF4-FFF2-40B4-BE49-F238E27FC236}">
                <a16:creationId xmlns:a16="http://schemas.microsoft.com/office/drawing/2014/main" id="{28CFB7AB-5DE3-4A45-B6F8-1421B0401B86}"/>
              </a:ext>
            </a:extLst>
          </p:cNvPr>
          <p:cNvSpPr>
            <a:spLocks noChangeShapeType="1"/>
          </p:cNvSpPr>
          <p:nvPr/>
        </p:nvSpPr>
        <p:spPr bwMode="auto">
          <a:xfrm>
            <a:off x="5756403" y="1591187"/>
            <a:ext cx="457200" cy="15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3" name="Line 22">
            <a:extLst>
              <a:ext uri="{FF2B5EF4-FFF2-40B4-BE49-F238E27FC236}">
                <a16:creationId xmlns:a16="http://schemas.microsoft.com/office/drawing/2014/main" id="{5AAD0F0E-5738-344B-9C53-EDDB8BAA20CB}"/>
              </a:ext>
            </a:extLst>
          </p:cNvPr>
          <p:cNvSpPr>
            <a:spLocks noChangeShapeType="1"/>
          </p:cNvSpPr>
          <p:nvPr/>
        </p:nvSpPr>
        <p:spPr bwMode="auto">
          <a:xfrm>
            <a:off x="5756403" y="1972187"/>
            <a:ext cx="457200" cy="15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4" name="Line 23">
            <a:extLst>
              <a:ext uri="{FF2B5EF4-FFF2-40B4-BE49-F238E27FC236}">
                <a16:creationId xmlns:a16="http://schemas.microsoft.com/office/drawing/2014/main" id="{2410E9A6-A698-6842-A27F-8B70B4D2F319}"/>
              </a:ext>
            </a:extLst>
          </p:cNvPr>
          <p:cNvSpPr>
            <a:spLocks noChangeShapeType="1"/>
          </p:cNvSpPr>
          <p:nvPr/>
        </p:nvSpPr>
        <p:spPr bwMode="auto">
          <a:xfrm>
            <a:off x="5756403" y="2353187"/>
            <a:ext cx="457200" cy="15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5" name="Line 24">
            <a:extLst>
              <a:ext uri="{FF2B5EF4-FFF2-40B4-BE49-F238E27FC236}">
                <a16:creationId xmlns:a16="http://schemas.microsoft.com/office/drawing/2014/main" id="{51D39E9B-A8F0-F94D-A31D-177D163FFB60}"/>
              </a:ext>
            </a:extLst>
          </p:cNvPr>
          <p:cNvSpPr>
            <a:spLocks noChangeShapeType="1"/>
          </p:cNvSpPr>
          <p:nvPr/>
        </p:nvSpPr>
        <p:spPr bwMode="auto">
          <a:xfrm>
            <a:off x="5756403" y="3191387"/>
            <a:ext cx="457200" cy="15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6" name="Line 25">
            <a:extLst>
              <a:ext uri="{FF2B5EF4-FFF2-40B4-BE49-F238E27FC236}">
                <a16:creationId xmlns:a16="http://schemas.microsoft.com/office/drawing/2014/main" id="{6DD12A62-FDDF-5A4F-A779-F50317F7DF70}"/>
              </a:ext>
            </a:extLst>
          </p:cNvPr>
          <p:cNvSpPr>
            <a:spLocks noChangeShapeType="1"/>
          </p:cNvSpPr>
          <p:nvPr/>
        </p:nvSpPr>
        <p:spPr bwMode="auto">
          <a:xfrm>
            <a:off x="7509003" y="2310323"/>
            <a:ext cx="304800" cy="1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7" name="Line 26">
            <a:extLst>
              <a:ext uri="{FF2B5EF4-FFF2-40B4-BE49-F238E27FC236}">
                <a16:creationId xmlns:a16="http://schemas.microsoft.com/office/drawing/2014/main" id="{2DBDD0A2-44AD-7E49-A089-ED3B7DA24D72}"/>
              </a:ext>
            </a:extLst>
          </p:cNvPr>
          <p:cNvSpPr>
            <a:spLocks noChangeShapeType="1"/>
          </p:cNvSpPr>
          <p:nvPr/>
        </p:nvSpPr>
        <p:spPr bwMode="auto">
          <a:xfrm>
            <a:off x="8451978" y="2310323"/>
            <a:ext cx="304800" cy="1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8" name="Rectangle 27">
            <a:extLst>
              <a:ext uri="{FF2B5EF4-FFF2-40B4-BE49-F238E27FC236}">
                <a16:creationId xmlns:a16="http://schemas.microsoft.com/office/drawing/2014/main" id="{21105001-6E0F-3D4E-816E-74DDB203F3D0}"/>
              </a:ext>
            </a:extLst>
          </p:cNvPr>
          <p:cNvSpPr>
            <a:spLocks noChangeArrowheads="1"/>
          </p:cNvSpPr>
          <p:nvPr/>
        </p:nvSpPr>
        <p:spPr bwMode="auto">
          <a:xfrm>
            <a:off x="8804403" y="1443548"/>
            <a:ext cx="1143000" cy="19050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19" name="Rectangle 28">
            <a:extLst>
              <a:ext uri="{FF2B5EF4-FFF2-40B4-BE49-F238E27FC236}">
                <a16:creationId xmlns:a16="http://schemas.microsoft.com/office/drawing/2014/main" id="{48FEDF57-D58A-984D-9224-CA409E9D2758}"/>
              </a:ext>
            </a:extLst>
          </p:cNvPr>
          <p:cNvSpPr>
            <a:spLocks noChangeArrowheads="1"/>
          </p:cNvSpPr>
          <p:nvPr/>
        </p:nvSpPr>
        <p:spPr bwMode="auto">
          <a:xfrm>
            <a:off x="3165603" y="1214948"/>
            <a:ext cx="5410200" cy="2438400"/>
          </a:xfrm>
          <a:prstGeom prst="rect">
            <a:avLst/>
          </a:prstGeom>
          <a:solidFill>
            <a:schemeClr val="accent1">
              <a:alpha val="67058"/>
            </a:schemeClr>
          </a:solidFill>
          <a:ln w="9525">
            <a:solidFill>
              <a:schemeClr val="tx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20" name="Rectangle 29">
            <a:extLst>
              <a:ext uri="{FF2B5EF4-FFF2-40B4-BE49-F238E27FC236}">
                <a16:creationId xmlns:a16="http://schemas.microsoft.com/office/drawing/2014/main" id="{42D6658C-4CAB-B14B-87ED-B778D7D2DBCE}"/>
              </a:ext>
            </a:extLst>
          </p:cNvPr>
          <p:cNvSpPr>
            <a:spLocks noChangeArrowheads="1"/>
          </p:cNvSpPr>
          <p:nvPr/>
        </p:nvSpPr>
        <p:spPr bwMode="auto">
          <a:xfrm>
            <a:off x="5099178" y="1443548"/>
            <a:ext cx="609600" cy="19050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21" name="Rectangle 30">
            <a:extLst>
              <a:ext uri="{FF2B5EF4-FFF2-40B4-BE49-F238E27FC236}">
                <a16:creationId xmlns:a16="http://schemas.microsoft.com/office/drawing/2014/main" id="{CB36E486-9CE3-3542-B371-A662DEB0A1DB}"/>
              </a:ext>
            </a:extLst>
          </p:cNvPr>
          <p:cNvSpPr>
            <a:spLocks noChangeArrowheads="1"/>
          </p:cNvSpPr>
          <p:nvPr/>
        </p:nvSpPr>
        <p:spPr bwMode="auto">
          <a:xfrm>
            <a:off x="7813803" y="1443548"/>
            <a:ext cx="609600" cy="19050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22" name="Text Box 31">
            <a:extLst>
              <a:ext uri="{FF2B5EF4-FFF2-40B4-BE49-F238E27FC236}">
                <a16:creationId xmlns:a16="http://schemas.microsoft.com/office/drawing/2014/main" id="{FA850B0C-8173-BD45-981D-C54595E3D1E4}"/>
              </a:ext>
            </a:extLst>
          </p:cNvPr>
          <p:cNvSpPr txBox="1">
            <a:spLocks noChangeArrowheads="1"/>
          </p:cNvSpPr>
          <p:nvPr/>
        </p:nvSpPr>
        <p:spPr bwMode="auto">
          <a:xfrm>
            <a:off x="1744790" y="1872174"/>
            <a:ext cx="7762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a:solidFill>
                  <a:srgbClr val="000000"/>
                </a:solidFill>
                <a:latin typeface="Arial" panose="020B0604020202020204" pitchFamily="34" charset="0"/>
                <a:ea typeface="宋体" panose="02010600030101010101" pitchFamily="2" charset="-122"/>
              </a:rPr>
              <a:t>Very </a:t>
            </a:r>
          </a:p>
          <a:p>
            <a:pPr algn="ctr" eaLnBrk="1" hangingPunct="1"/>
            <a:r>
              <a:rPr lang="en-US" altLang="zh-CN" sz="2000">
                <a:solidFill>
                  <a:srgbClr val="000000"/>
                </a:solidFill>
                <a:latin typeface="Arial" panose="020B0604020202020204" pitchFamily="34" charset="0"/>
                <a:ea typeface="宋体" panose="02010600030101010101" pitchFamily="2" charset="-122"/>
              </a:rPr>
              <a:t>big</a:t>
            </a:r>
          </a:p>
          <a:p>
            <a:pPr algn="ctr" eaLnBrk="1" hangingPunct="1"/>
            <a:r>
              <a:rPr lang="en-US" altLang="zh-CN" sz="2000">
                <a:solidFill>
                  <a:srgbClr val="000000"/>
                </a:solidFill>
                <a:latin typeface="Arial" panose="020B0604020202020204" pitchFamily="34" charset="0"/>
                <a:ea typeface="宋体" panose="02010600030101010101" pitchFamily="2" charset="-122"/>
              </a:rPr>
              <a:t>data</a:t>
            </a:r>
          </a:p>
        </p:txBody>
      </p:sp>
      <p:sp>
        <p:nvSpPr>
          <p:cNvPr id="8223" name="Text Box 32">
            <a:extLst>
              <a:ext uri="{FF2B5EF4-FFF2-40B4-BE49-F238E27FC236}">
                <a16:creationId xmlns:a16="http://schemas.microsoft.com/office/drawing/2014/main" id="{AE9DB325-8DAD-424E-B10E-3F239EBFC6DD}"/>
              </a:ext>
            </a:extLst>
          </p:cNvPr>
          <p:cNvSpPr txBox="1">
            <a:spLocks noChangeArrowheads="1"/>
          </p:cNvSpPr>
          <p:nvPr/>
        </p:nvSpPr>
        <p:spPr bwMode="auto">
          <a:xfrm>
            <a:off x="8893304" y="2113474"/>
            <a:ext cx="904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a:solidFill>
                  <a:srgbClr val="000000"/>
                </a:solidFill>
                <a:latin typeface="Arial" panose="020B0604020202020204" pitchFamily="34" charset="0"/>
                <a:ea typeface="宋体" panose="02010600030101010101" pitchFamily="2" charset="-122"/>
              </a:rPr>
              <a:t>Result</a:t>
            </a:r>
          </a:p>
        </p:txBody>
      </p:sp>
      <p:sp>
        <p:nvSpPr>
          <p:cNvPr id="8224" name="Text Box 33">
            <a:extLst>
              <a:ext uri="{FF2B5EF4-FFF2-40B4-BE49-F238E27FC236}">
                <a16:creationId xmlns:a16="http://schemas.microsoft.com/office/drawing/2014/main" id="{FE5F5844-A386-8149-9AF3-834546D15032}"/>
              </a:ext>
            </a:extLst>
          </p:cNvPr>
          <p:cNvSpPr txBox="1">
            <a:spLocks noChangeArrowheads="1"/>
          </p:cNvSpPr>
          <p:nvPr/>
        </p:nvSpPr>
        <p:spPr bwMode="auto">
          <a:xfrm>
            <a:off x="5184904" y="1824549"/>
            <a:ext cx="3952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a:solidFill>
                  <a:srgbClr val="000000"/>
                </a:solidFill>
                <a:latin typeface="Arial" panose="020B0604020202020204" pitchFamily="34" charset="0"/>
                <a:ea typeface="宋体" panose="02010600030101010101" pitchFamily="2" charset="-122"/>
              </a:rPr>
              <a:t>M</a:t>
            </a:r>
          </a:p>
          <a:p>
            <a:pPr algn="ctr" eaLnBrk="1" hangingPunct="1"/>
            <a:r>
              <a:rPr lang="en-US" altLang="zh-CN" sz="2000">
                <a:solidFill>
                  <a:srgbClr val="000000"/>
                </a:solidFill>
                <a:latin typeface="Arial" panose="020B0604020202020204" pitchFamily="34" charset="0"/>
                <a:ea typeface="宋体" panose="02010600030101010101" pitchFamily="2" charset="-122"/>
              </a:rPr>
              <a:t>A</a:t>
            </a:r>
          </a:p>
          <a:p>
            <a:pPr algn="ctr" eaLnBrk="1" hangingPunct="1"/>
            <a:r>
              <a:rPr lang="en-US" altLang="zh-CN" sz="2000">
                <a:solidFill>
                  <a:srgbClr val="000000"/>
                </a:solidFill>
                <a:latin typeface="Arial" panose="020B0604020202020204" pitchFamily="34" charset="0"/>
                <a:ea typeface="宋体" panose="02010600030101010101" pitchFamily="2" charset="-122"/>
              </a:rPr>
              <a:t>P</a:t>
            </a:r>
          </a:p>
        </p:txBody>
      </p:sp>
      <p:sp>
        <p:nvSpPr>
          <p:cNvPr id="8225" name="Text Box 34">
            <a:extLst>
              <a:ext uri="{FF2B5EF4-FFF2-40B4-BE49-F238E27FC236}">
                <a16:creationId xmlns:a16="http://schemas.microsoft.com/office/drawing/2014/main" id="{53AC5E30-AE37-0049-B124-D8D7EA2FFC96}"/>
              </a:ext>
            </a:extLst>
          </p:cNvPr>
          <p:cNvSpPr txBox="1">
            <a:spLocks noChangeArrowheads="1"/>
          </p:cNvSpPr>
          <p:nvPr/>
        </p:nvSpPr>
        <p:spPr bwMode="auto">
          <a:xfrm>
            <a:off x="7926515" y="1427674"/>
            <a:ext cx="3683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a:solidFill>
                  <a:srgbClr val="000000"/>
                </a:solidFill>
                <a:latin typeface="Arial" panose="020B0604020202020204" pitchFamily="34" charset="0"/>
                <a:ea typeface="宋体" panose="02010600030101010101" pitchFamily="2" charset="-122"/>
              </a:rPr>
              <a:t>R</a:t>
            </a:r>
          </a:p>
          <a:p>
            <a:pPr algn="ctr" eaLnBrk="1" hangingPunct="1"/>
            <a:r>
              <a:rPr lang="en-US" altLang="zh-CN" sz="2000">
                <a:solidFill>
                  <a:srgbClr val="000000"/>
                </a:solidFill>
                <a:latin typeface="Arial" panose="020B0604020202020204" pitchFamily="34" charset="0"/>
                <a:ea typeface="宋体" panose="02010600030101010101" pitchFamily="2" charset="-122"/>
              </a:rPr>
              <a:t>E</a:t>
            </a:r>
          </a:p>
          <a:p>
            <a:pPr algn="ctr" eaLnBrk="1" hangingPunct="1"/>
            <a:r>
              <a:rPr lang="en-US" altLang="zh-CN" sz="2000">
                <a:solidFill>
                  <a:srgbClr val="000000"/>
                </a:solidFill>
                <a:latin typeface="Arial" panose="020B0604020202020204" pitchFamily="34" charset="0"/>
                <a:ea typeface="宋体" panose="02010600030101010101" pitchFamily="2" charset="-122"/>
              </a:rPr>
              <a:t>D</a:t>
            </a:r>
          </a:p>
          <a:p>
            <a:pPr algn="ctr" eaLnBrk="1" hangingPunct="1"/>
            <a:r>
              <a:rPr lang="en-US" altLang="zh-CN" sz="2000">
                <a:solidFill>
                  <a:srgbClr val="000000"/>
                </a:solidFill>
                <a:latin typeface="Arial" panose="020B0604020202020204" pitchFamily="34" charset="0"/>
                <a:ea typeface="宋体" panose="02010600030101010101" pitchFamily="2" charset="-122"/>
              </a:rPr>
              <a:t>U</a:t>
            </a:r>
          </a:p>
          <a:p>
            <a:pPr algn="ctr" eaLnBrk="1" hangingPunct="1"/>
            <a:r>
              <a:rPr lang="en-US" altLang="zh-CN" sz="2000">
                <a:solidFill>
                  <a:srgbClr val="000000"/>
                </a:solidFill>
                <a:latin typeface="Arial" panose="020B0604020202020204" pitchFamily="34" charset="0"/>
                <a:ea typeface="宋体" panose="02010600030101010101" pitchFamily="2" charset="-122"/>
              </a:rPr>
              <a:t>C</a:t>
            </a:r>
          </a:p>
          <a:p>
            <a:pPr algn="ctr" eaLnBrk="1" hangingPunct="1"/>
            <a:r>
              <a:rPr lang="en-US" altLang="zh-CN" sz="2000">
                <a:solidFill>
                  <a:srgbClr val="000000"/>
                </a:solidFill>
                <a:latin typeface="Arial" panose="020B0604020202020204" pitchFamily="34" charset="0"/>
                <a:ea typeface="宋体" panose="02010600030101010101" pitchFamily="2" charset="-122"/>
              </a:rPr>
              <a:t>E</a:t>
            </a:r>
          </a:p>
        </p:txBody>
      </p:sp>
      <p:grpSp>
        <p:nvGrpSpPr>
          <p:cNvPr id="38" name="Group 35">
            <a:extLst>
              <a:ext uri="{FF2B5EF4-FFF2-40B4-BE49-F238E27FC236}">
                <a16:creationId xmlns:a16="http://schemas.microsoft.com/office/drawing/2014/main" id="{5F129316-63F0-2F4C-A52A-8A3C98824376}"/>
              </a:ext>
            </a:extLst>
          </p:cNvPr>
          <p:cNvGrpSpPr>
            <a:grpSpLocks/>
          </p:cNvGrpSpPr>
          <p:nvPr/>
        </p:nvGrpSpPr>
        <p:grpSpPr bwMode="auto">
          <a:xfrm>
            <a:off x="6061203" y="1672148"/>
            <a:ext cx="1524000" cy="1447800"/>
            <a:chOff x="3072" y="1248"/>
            <a:chExt cx="960" cy="912"/>
          </a:xfrm>
        </p:grpSpPr>
        <p:sp>
          <p:nvSpPr>
            <p:cNvPr id="8227" name="Rectangle 36">
              <a:extLst>
                <a:ext uri="{FF2B5EF4-FFF2-40B4-BE49-F238E27FC236}">
                  <a16:creationId xmlns:a16="http://schemas.microsoft.com/office/drawing/2014/main" id="{028A3773-CEC0-B941-AE82-098F1EDEA25E}"/>
                </a:ext>
              </a:extLst>
            </p:cNvPr>
            <p:cNvSpPr>
              <a:spLocks noChangeArrowheads="1"/>
            </p:cNvSpPr>
            <p:nvPr/>
          </p:nvSpPr>
          <p:spPr bwMode="auto">
            <a:xfrm>
              <a:off x="3072" y="1248"/>
              <a:ext cx="960" cy="91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28" name="Text Box 37">
              <a:extLst>
                <a:ext uri="{FF2B5EF4-FFF2-40B4-BE49-F238E27FC236}">
                  <a16:creationId xmlns:a16="http://schemas.microsoft.com/office/drawing/2014/main" id="{54489348-2F62-E540-8663-0F12B13BADE4}"/>
                </a:ext>
              </a:extLst>
            </p:cNvPr>
            <p:cNvSpPr txBox="1">
              <a:spLocks noChangeArrowheads="1"/>
            </p:cNvSpPr>
            <p:nvPr/>
          </p:nvSpPr>
          <p:spPr bwMode="auto">
            <a:xfrm>
              <a:off x="3115" y="1440"/>
              <a:ext cx="91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dirty="0">
                  <a:solidFill>
                    <a:srgbClr val="000000"/>
                  </a:solidFill>
                  <a:latin typeface="Arial" panose="020B0604020202020204" pitchFamily="34" charset="0"/>
                  <a:ea typeface="宋体" panose="02010600030101010101" pitchFamily="2" charset="-122"/>
                </a:rPr>
                <a:t>Partitioning</a:t>
              </a:r>
            </a:p>
            <a:p>
              <a:pPr algn="ctr" eaLnBrk="1" hangingPunct="1"/>
              <a:r>
                <a:rPr lang="en-US" altLang="zh-CN" sz="2000" dirty="0">
                  <a:solidFill>
                    <a:srgbClr val="000000"/>
                  </a:solidFill>
                  <a:latin typeface="Arial" panose="020B0604020202020204" pitchFamily="34" charset="0"/>
                  <a:ea typeface="宋体" panose="02010600030101010101" pitchFamily="2" charset="-122"/>
                </a:rPr>
                <a:t>Function</a:t>
              </a:r>
            </a:p>
          </p:txBody>
        </p:sp>
      </p:grpSp>
      <p:sp>
        <p:nvSpPr>
          <p:cNvPr id="3" name="文本框 2">
            <a:extLst>
              <a:ext uri="{FF2B5EF4-FFF2-40B4-BE49-F238E27FC236}">
                <a16:creationId xmlns:a16="http://schemas.microsoft.com/office/drawing/2014/main" id="{33D57E8C-F483-0448-9DE8-6D690708B61E}"/>
              </a:ext>
            </a:extLst>
          </p:cNvPr>
          <p:cNvSpPr txBox="1"/>
          <p:nvPr/>
        </p:nvSpPr>
        <p:spPr>
          <a:xfrm>
            <a:off x="342211" y="4323325"/>
            <a:ext cx="4449680" cy="461665"/>
          </a:xfrm>
          <a:prstGeom prst="rect">
            <a:avLst/>
          </a:prstGeom>
          <a:noFill/>
        </p:spPr>
        <p:txBody>
          <a:bodyPr wrap="none" rtlCol="0">
            <a:spAutoFit/>
          </a:bodyPr>
          <a:lstStyle/>
          <a:p>
            <a:r>
              <a:rPr kumimoji="1" lang="zh-CN" altLang="en-US" sz="2400" dirty="0">
                <a:ea typeface="SimHei" panose="02010609060101010101" pitchFamily="49" charset="-122"/>
              </a:rPr>
              <a:t>用户只需实现</a:t>
            </a:r>
            <a:r>
              <a:rPr kumimoji="1" lang="en-US" altLang="zh-CN" sz="2400" dirty="0">
                <a:ea typeface="SimHei" panose="02010609060101010101" pitchFamily="49" charset="-122"/>
              </a:rPr>
              <a:t>Map</a:t>
            </a:r>
            <a:r>
              <a:rPr kumimoji="1" lang="zh-CN" altLang="en-US" sz="2400" dirty="0">
                <a:ea typeface="SimHei" panose="02010609060101010101" pitchFamily="49" charset="-122"/>
              </a:rPr>
              <a:t>和</a:t>
            </a:r>
            <a:r>
              <a:rPr kumimoji="1" lang="en-US" altLang="zh-CN" sz="2400" dirty="0">
                <a:ea typeface="SimHei" panose="02010609060101010101" pitchFamily="49" charset="-122"/>
              </a:rPr>
              <a:t>Reduce</a:t>
            </a:r>
            <a:r>
              <a:rPr kumimoji="1" lang="zh-CN" altLang="en-US" sz="2400" dirty="0">
                <a:ea typeface="SimHei" panose="02010609060101010101" pitchFamily="49" charset="-122"/>
              </a:rPr>
              <a:t>函数</a:t>
            </a:r>
            <a:endParaRPr kumimoji="1" lang="en-US" altLang="zh-CN" sz="2400" dirty="0">
              <a:ea typeface="SimHei" panose="02010609060101010101" pitchFamily="49" charset="-122"/>
            </a:endParaRPr>
          </a:p>
        </p:txBody>
      </p:sp>
      <p:pic>
        <p:nvPicPr>
          <p:cNvPr id="5" name="图片 4">
            <a:extLst>
              <a:ext uri="{FF2B5EF4-FFF2-40B4-BE49-F238E27FC236}">
                <a16:creationId xmlns:a16="http://schemas.microsoft.com/office/drawing/2014/main" id="{DE7C3C37-DD98-6D4E-86F7-B78868C35980}"/>
              </a:ext>
            </a:extLst>
          </p:cNvPr>
          <p:cNvPicPr>
            <a:picLocks noChangeAspect="1"/>
          </p:cNvPicPr>
          <p:nvPr/>
        </p:nvPicPr>
        <p:blipFill>
          <a:blip r:embed="rId3"/>
          <a:stretch>
            <a:fillRect/>
          </a:stretch>
        </p:blipFill>
        <p:spPr>
          <a:xfrm>
            <a:off x="5070603" y="3866074"/>
            <a:ext cx="6039135" cy="1231384"/>
          </a:xfrm>
          <a:prstGeom prst="rect">
            <a:avLst/>
          </a:prstGeom>
        </p:spPr>
      </p:pic>
      <p:pic>
        <p:nvPicPr>
          <p:cNvPr id="8" name="图片 7">
            <a:extLst>
              <a:ext uri="{FF2B5EF4-FFF2-40B4-BE49-F238E27FC236}">
                <a16:creationId xmlns:a16="http://schemas.microsoft.com/office/drawing/2014/main" id="{10A81A20-9761-E044-89A7-0DC17FB28B05}"/>
              </a:ext>
            </a:extLst>
          </p:cNvPr>
          <p:cNvPicPr>
            <a:picLocks noChangeAspect="1"/>
          </p:cNvPicPr>
          <p:nvPr/>
        </p:nvPicPr>
        <p:blipFill>
          <a:blip r:embed="rId4"/>
          <a:stretch>
            <a:fillRect/>
          </a:stretch>
        </p:blipFill>
        <p:spPr>
          <a:xfrm>
            <a:off x="994583" y="5137196"/>
            <a:ext cx="6549345" cy="1449217"/>
          </a:xfrm>
          <a:prstGeom prst="rect">
            <a:avLst/>
          </a:prstGeom>
        </p:spPr>
      </p:pic>
      <p:sp>
        <p:nvSpPr>
          <p:cNvPr id="9" name="矩形 8">
            <a:extLst>
              <a:ext uri="{FF2B5EF4-FFF2-40B4-BE49-F238E27FC236}">
                <a16:creationId xmlns:a16="http://schemas.microsoft.com/office/drawing/2014/main" id="{C6DDA960-F661-CF4C-9AF5-F9438B897A5F}"/>
              </a:ext>
            </a:extLst>
          </p:cNvPr>
          <p:cNvSpPr/>
          <p:nvPr/>
        </p:nvSpPr>
        <p:spPr>
          <a:xfrm>
            <a:off x="4842003" y="3866074"/>
            <a:ext cx="6450012" cy="1231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56E2FC52-BF3F-3D44-996D-8DF9D7AFA3A2}"/>
              </a:ext>
            </a:extLst>
          </p:cNvPr>
          <p:cNvSpPr/>
          <p:nvPr/>
        </p:nvSpPr>
        <p:spPr>
          <a:xfrm>
            <a:off x="971679" y="5134022"/>
            <a:ext cx="6450012" cy="14472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29176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18CC6A0-85E7-5B48-AA42-DBB9394679B7}"/>
              </a:ext>
            </a:extLst>
          </p:cNvPr>
          <p:cNvSpPr>
            <a:spLocks noGrp="1" noChangeArrowheads="1"/>
          </p:cNvSpPr>
          <p:nvPr>
            <p:ph type="title"/>
          </p:nvPr>
        </p:nvSpPr>
        <p:spPr/>
        <p:txBody>
          <a:bodyPr/>
          <a:lstStyle/>
          <a:p>
            <a:r>
              <a:rPr lang="en-US" altLang="zh-CN" sz="4800" b="1" dirty="0">
                <a:solidFill>
                  <a:srgbClr val="2431FF"/>
                </a:solidFill>
              </a:rPr>
              <a:t>MapReduce</a:t>
            </a:r>
            <a:r>
              <a:rPr lang="zh-CN" altLang="en-US" sz="4800" b="1" dirty="0">
                <a:solidFill>
                  <a:srgbClr val="2431FF"/>
                </a:solidFill>
              </a:rPr>
              <a:t>的广泛使用</a:t>
            </a:r>
          </a:p>
        </p:txBody>
      </p:sp>
      <p:sp>
        <p:nvSpPr>
          <p:cNvPr id="5" name="内容占位符 4">
            <a:extLst>
              <a:ext uri="{FF2B5EF4-FFF2-40B4-BE49-F238E27FC236}">
                <a16:creationId xmlns:a16="http://schemas.microsoft.com/office/drawing/2014/main" id="{6568E10A-2F44-7F48-88E4-263D80DEA3AC}"/>
              </a:ext>
            </a:extLst>
          </p:cNvPr>
          <p:cNvSpPr>
            <a:spLocks noGrp="1"/>
          </p:cNvSpPr>
          <p:nvPr>
            <p:ph idx="1"/>
          </p:nvPr>
        </p:nvSpPr>
        <p:spPr>
          <a:xfrm>
            <a:off x="201826" y="1115616"/>
            <a:ext cx="11821297" cy="5544676"/>
          </a:xfrm>
        </p:spPr>
        <p:txBody>
          <a:bodyPr/>
          <a:lstStyle/>
          <a:p>
            <a:pPr eaLnBrk="1" hangingPunct="1"/>
            <a:r>
              <a:rPr lang="zh-CN" altLang="zh-CN" sz="3200" dirty="0"/>
              <a:t>应用在以下场景</a:t>
            </a:r>
          </a:p>
          <a:p>
            <a:pPr lvl="1" eaLnBrk="1" hangingPunct="1"/>
            <a:r>
              <a:rPr lang="zh-CN" altLang="zh-CN" sz="2800" dirty="0"/>
              <a:t>分布式查找</a:t>
            </a:r>
          </a:p>
          <a:p>
            <a:pPr lvl="1" eaLnBrk="1" hangingPunct="1"/>
            <a:r>
              <a:rPr lang="zh-CN" altLang="zh-CN" sz="2800" dirty="0"/>
              <a:t>分布式排序</a:t>
            </a:r>
          </a:p>
          <a:p>
            <a:pPr lvl="1" eaLnBrk="1" hangingPunct="1"/>
            <a:r>
              <a:rPr lang="zh-CN" altLang="zh-CN" sz="2800" dirty="0"/>
              <a:t>网页链接图反转</a:t>
            </a:r>
          </a:p>
          <a:p>
            <a:pPr lvl="1" eaLnBrk="1" hangingPunct="1"/>
            <a:r>
              <a:rPr lang="zh-CN" altLang="zh-CN" sz="2800" dirty="0"/>
              <a:t>主机的词条矢量</a:t>
            </a:r>
          </a:p>
          <a:p>
            <a:pPr lvl="1" eaLnBrk="1" hangingPunct="1"/>
            <a:r>
              <a:rPr lang="zh-CN" altLang="zh-CN" sz="2800" dirty="0"/>
              <a:t>网络日志分析</a:t>
            </a:r>
          </a:p>
          <a:p>
            <a:pPr lvl="1" eaLnBrk="1" hangingPunct="1"/>
            <a:r>
              <a:rPr lang="zh-CN" altLang="zh-CN" sz="2800" dirty="0"/>
              <a:t>反向索引构建</a:t>
            </a:r>
          </a:p>
          <a:p>
            <a:pPr lvl="1" eaLnBrk="1" hangingPunct="1"/>
            <a:r>
              <a:rPr lang="zh-CN" altLang="zh-CN" sz="2800" dirty="0"/>
              <a:t>文档聚类</a:t>
            </a:r>
          </a:p>
          <a:p>
            <a:pPr lvl="1" eaLnBrk="1" hangingPunct="1"/>
            <a:r>
              <a:rPr lang="zh-CN" altLang="zh-CN" sz="2800" dirty="0"/>
              <a:t>机器学习</a:t>
            </a:r>
          </a:p>
          <a:p>
            <a:pPr lvl="1" eaLnBrk="1" hangingPunct="1"/>
            <a:r>
              <a:rPr lang="zh-CN" altLang="zh-CN" sz="2800" dirty="0"/>
              <a:t>统计机器翻译</a:t>
            </a:r>
          </a:p>
          <a:p>
            <a:endParaRPr lang="zh-CN" altLang="en-US" sz="3200" dirty="0"/>
          </a:p>
        </p:txBody>
      </p:sp>
    </p:spTree>
    <p:extLst>
      <p:ext uri="{BB962C8B-B14F-4D97-AF65-F5344CB8AC3E}">
        <p14:creationId xmlns:p14="http://schemas.microsoft.com/office/powerpoint/2010/main" val="2435746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4F1E45A0-8562-7E48-A632-5ADE5889A836}"/>
              </a:ext>
            </a:extLst>
          </p:cNvPr>
          <p:cNvSpPr>
            <a:spLocks noGrp="1" noChangeArrowheads="1"/>
          </p:cNvSpPr>
          <p:nvPr>
            <p:ph type="title"/>
          </p:nvPr>
        </p:nvSpPr>
        <p:spPr/>
        <p:txBody>
          <a:bodyPr/>
          <a:lstStyle/>
          <a:p>
            <a:r>
              <a:rPr lang="en-US" altLang="zh-CN" sz="4800" b="1" dirty="0">
                <a:solidFill>
                  <a:srgbClr val="2431FF"/>
                </a:solidFill>
                <a:ea typeface="SimHei" panose="02010609060101010101" pitchFamily="49" charset="-122"/>
              </a:rPr>
              <a:t>MapReduce</a:t>
            </a:r>
            <a:r>
              <a:rPr lang="zh-CN" altLang="en-US" sz="4800" b="1" dirty="0">
                <a:solidFill>
                  <a:srgbClr val="2431FF"/>
                </a:solidFill>
                <a:ea typeface="SimHei" panose="02010609060101010101" pitchFamily="49" charset="-122"/>
              </a:rPr>
              <a:t>示例</a:t>
            </a:r>
            <a:r>
              <a:rPr lang="en-US" altLang="zh-CN" sz="4800" b="1" dirty="0">
                <a:solidFill>
                  <a:srgbClr val="2431FF"/>
                </a:solidFill>
                <a:ea typeface="SimHei" panose="02010609060101010101" pitchFamily="49" charset="-122"/>
              </a:rPr>
              <a:t>-</a:t>
            </a:r>
            <a:r>
              <a:rPr lang="zh-CN" altLang="en-US" sz="4800" b="1" dirty="0">
                <a:solidFill>
                  <a:srgbClr val="2431FF"/>
                </a:solidFill>
                <a:ea typeface="SimHei" panose="02010609060101010101" pitchFamily="49" charset="-122"/>
              </a:rPr>
              <a:t>单词计数</a:t>
            </a:r>
            <a:endParaRPr lang="en-US" altLang="zh-CN" sz="4800" b="1" dirty="0">
              <a:solidFill>
                <a:srgbClr val="2431FF"/>
              </a:solidFill>
              <a:ea typeface="SimHei" panose="02010609060101010101" pitchFamily="49" charset="-122"/>
            </a:endParaRPr>
          </a:p>
        </p:txBody>
      </p:sp>
      <p:sp>
        <p:nvSpPr>
          <p:cNvPr id="9219" name="Rectangle 3">
            <a:extLst>
              <a:ext uri="{FF2B5EF4-FFF2-40B4-BE49-F238E27FC236}">
                <a16:creationId xmlns:a16="http://schemas.microsoft.com/office/drawing/2014/main" id="{9A6AF588-DFE5-8449-9A62-DEB677943D07}"/>
              </a:ext>
            </a:extLst>
          </p:cNvPr>
          <p:cNvSpPr>
            <a:spLocks noChangeArrowheads="1"/>
          </p:cNvSpPr>
          <p:nvPr/>
        </p:nvSpPr>
        <p:spPr bwMode="auto">
          <a:xfrm>
            <a:off x="1981200" y="1762294"/>
            <a:ext cx="1143000" cy="19050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220" name="Text Box 4">
            <a:extLst>
              <a:ext uri="{FF2B5EF4-FFF2-40B4-BE49-F238E27FC236}">
                <a16:creationId xmlns:a16="http://schemas.microsoft.com/office/drawing/2014/main" id="{5088B519-2482-354B-904E-DD2F375CB86A}"/>
              </a:ext>
            </a:extLst>
          </p:cNvPr>
          <p:cNvSpPr txBox="1">
            <a:spLocks noChangeArrowheads="1"/>
          </p:cNvSpPr>
          <p:nvPr/>
        </p:nvSpPr>
        <p:spPr bwMode="auto">
          <a:xfrm>
            <a:off x="2160589" y="2190920"/>
            <a:ext cx="7762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a:solidFill>
                  <a:srgbClr val="000000"/>
                </a:solidFill>
                <a:latin typeface="Arial" panose="020B0604020202020204" pitchFamily="34" charset="0"/>
                <a:ea typeface="宋体" panose="02010600030101010101" pitchFamily="2" charset="-122"/>
              </a:rPr>
              <a:t>Very </a:t>
            </a:r>
          </a:p>
          <a:p>
            <a:pPr algn="ctr" eaLnBrk="1" hangingPunct="1"/>
            <a:r>
              <a:rPr lang="en-US" altLang="zh-CN" sz="2000">
                <a:solidFill>
                  <a:srgbClr val="000000"/>
                </a:solidFill>
                <a:latin typeface="Arial" panose="020B0604020202020204" pitchFamily="34" charset="0"/>
                <a:ea typeface="宋体" panose="02010600030101010101" pitchFamily="2" charset="-122"/>
              </a:rPr>
              <a:t>big</a:t>
            </a:r>
          </a:p>
          <a:p>
            <a:pPr algn="ctr" eaLnBrk="1" hangingPunct="1"/>
            <a:r>
              <a:rPr lang="en-US" altLang="zh-CN" sz="2000">
                <a:solidFill>
                  <a:srgbClr val="000000"/>
                </a:solidFill>
                <a:latin typeface="Arial" panose="020B0604020202020204" pitchFamily="34" charset="0"/>
                <a:ea typeface="宋体" panose="02010600030101010101" pitchFamily="2" charset="-122"/>
              </a:rPr>
              <a:t>data</a:t>
            </a:r>
          </a:p>
        </p:txBody>
      </p:sp>
      <p:grpSp>
        <p:nvGrpSpPr>
          <p:cNvPr id="47" name="Group 5">
            <a:extLst>
              <a:ext uri="{FF2B5EF4-FFF2-40B4-BE49-F238E27FC236}">
                <a16:creationId xmlns:a16="http://schemas.microsoft.com/office/drawing/2014/main" id="{5ECC7AFB-0D50-DF47-9386-E8B2023B0D49}"/>
              </a:ext>
            </a:extLst>
          </p:cNvPr>
          <p:cNvGrpSpPr>
            <a:grpSpLocks/>
          </p:cNvGrpSpPr>
          <p:nvPr/>
        </p:nvGrpSpPr>
        <p:grpSpPr bwMode="auto">
          <a:xfrm>
            <a:off x="3248026" y="1743245"/>
            <a:ext cx="1704975" cy="1952625"/>
            <a:chOff x="1038" y="1524"/>
            <a:chExt cx="1074" cy="1230"/>
          </a:xfrm>
        </p:grpSpPr>
        <p:sp>
          <p:nvSpPr>
            <p:cNvPr id="9250" name="Rectangle 6">
              <a:extLst>
                <a:ext uri="{FF2B5EF4-FFF2-40B4-BE49-F238E27FC236}">
                  <a16:creationId xmlns:a16="http://schemas.microsoft.com/office/drawing/2014/main" id="{A064720F-5953-E94E-9085-FBB37F709EF4}"/>
                </a:ext>
              </a:extLst>
            </p:cNvPr>
            <p:cNvSpPr>
              <a:spLocks noChangeArrowheads="1"/>
            </p:cNvSpPr>
            <p:nvPr/>
          </p:nvSpPr>
          <p:spPr bwMode="auto">
            <a:xfrm>
              <a:off x="1392" y="153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251" name="Rectangle 7">
              <a:extLst>
                <a:ext uri="{FF2B5EF4-FFF2-40B4-BE49-F238E27FC236}">
                  <a16:creationId xmlns:a16="http://schemas.microsoft.com/office/drawing/2014/main" id="{ABA3F030-8FD1-AC45-AFD7-A076441B19F1}"/>
                </a:ext>
              </a:extLst>
            </p:cNvPr>
            <p:cNvSpPr>
              <a:spLocks noChangeArrowheads="1"/>
            </p:cNvSpPr>
            <p:nvPr/>
          </p:nvSpPr>
          <p:spPr bwMode="auto">
            <a:xfrm>
              <a:off x="1392" y="177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252" name="Rectangle 8">
              <a:extLst>
                <a:ext uri="{FF2B5EF4-FFF2-40B4-BE49-F238E27FC236}">
                  <a16:creationId xmlns:a16="http://schemas.microsoft.com/office/drawing/2014/main" id="{DC113CCF-65BF-0C41-80FE-BA23D99DC832}"/>
                </a:ext>
              </a:extLst>
            </p:cNvPr>
            <p:cNvSpPr>
              <a:spLocks noChangeArrowheads="1"/>
            </p:cNvSpPr>
            <p:nvPr/>
          </p:nvSpPr>
          <p:spPr bwMode="auto">
            <a:xfrm>
              <a:off x="1392" y="201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253" name="Rectangle 9">
              <a:extLst>
                <a:ext uri="{FF2B5EF4-FFF2-40B4-BE49-F238E27FC236}">
                  <a16:creationId xmlns:a16="http://schemas.microsoft.com/office/drawing/2014/main" id="{A7846B29-F5FE-E347-93B1-01B909AA7641}"/>
                </a:ext>
              </a:extLst>
            </p:cNvPr>
            <p:cNvSpPr>
              <a:spLocks noChangeArrowheads="1"/>
            </p:cNvSpPr>
            <p:nvPr/>
          </p:nvSpPr>
          <p:spPr bwMode="auto">
            <a:xfrm>
              <a:off x="1392" y="2544"/>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254" name="Line 10">
              <a:extLst>
                <a:ext uri="{FF2B5EF4-FFF2-40B4-BE49-F238E27FC236}">
                  <a16:creationId xmlns:a16="http://schemas.microsoft.com/office/drawing/2014/main" id="{6EEA46EF-1294-BE4C-BD66-27860D737D5A}"/>
                </a:ext>
              </a:extLst>
            </p:cNvPr>
            <p:cNvSpPr>
              <a:spLocks noChangeShapeType="1"/>
            </p:cNvSpPr>
            <p:nvPr/>
          </p:nvSpPr>
          <p:spPr bwMode="auto">
            <a:xfrm>
              <a:off x="1749" y="2304"/>
              <a:ext cx="1" cy="144"/>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55" name="Line 11">
              <a:extLst>
                <a:ext uri="{FF2B5EF4-FFF2-40B4-BE49-F238E27FC236}">
                  <a16:creationId xmlns:a16="http://schemas.microsoft.com/office/drawing/2014/main" id="{0A0CD171-2F97-9B44-8C83-D7DCC30B4A91}"/>
                </a:ext>
              </a:extLst>
            </p:cNvPr>
            <p:cNvSpPr>
              <a:spLocks noChangeShapeType="1"/>
            </p:cNvSpPr>
            <p:nvPr/>
          </p:nvSpPr>
          <p:spPr bwMode="auto">
            <a:xfrm>
              <a:off x="1038" y="2064"/>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56" name="Text Box 12">
              <a:extLst>
                <a:ext uri="{FF2B5EF4-FFF2-40B4-BE49-F238E27FC236}">
                  <a16:creationId xmlns:a16="http://schemas.microsoft.com/office/drawing/2014/main" id="{22DDE1BB-D5C0-B94F-A8CA-BF516F797D0C}"/>
                </a:ext>
              </a:extLst>
            </p:cNvPr>
            <p:cNvSpPr txBox="1">
              <a:spLocks noChangeArrowheads="1"/>
            </p:cNvSpPr>
            <p:nvPr/>
          </p:nvSpPr>
          <p:spPr bwMode="auto">
            <a:xfrm>
              <a:off x="1392" y="1524"/>
              <a:ext cx="7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Split data</a:t>
              </a:r>
            </a:p>
          </p:txBody>
        </p:sp>
        <p:sp>
          <p:nvSpPr>
            <p:cNvPr id="9257" name="Text Box 13">
              <a:extLst>
                <a:ext uri="{FF2B5EF4-FFF2-40B4-BE49-F238E27FC236}">
                  <a16:creationId xmlns:a16="http://schemas.microsoft.com/office/drawing/2014/main" id="{3DD0D652-C168-504F-9260-E4B63599279A}"/>
                </a:ext>
              </a:extLst>
            </p:cNvPr>
            <p:cNvSpPr txBox="1">
              <a:spLocks noChangeArrowheads="1"/>
            </p:cNvSpPr>
            <p:nvPr/>
          </p:nvSpPr>
          <p:spPr bwMode="auto">
            <a:xfrm>
              <a:off x="1392" y="1764"/>
              <a:ext cx="7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Split data</a:t>
              </a:r>
            </a:p>
          </p:txBody>
        </p:sp>
        <p:sp>
          <p:nvSpPr>
            <p:cNvPr id="9258" name="Text Box 14">
              <a:extLst>
                <a:ext uri="{FF2B5EF4-FFF2-40B4-BE49-F238E27FC236}">
                  <a16:creationId xmlns:a16="http://schemas.microsoft.com/office/drawing/2014/main" id="{E5F23E63-0EAA-124D-A29D-647490A96340}"/>
                </a:ext>
              </a:extLst>
            </p:cNvPr>
            <p:cNvSpPr txBox="1">
              <a:spLocks noChangeArrowheads="1"/>
            </p:cNvSpPr>
            <p:nvPr/>
          </p:nvSpPr>
          <p:spPr bwMode="auto">
            <a:xfrm>
              <a:off x="1396" y="1998"/>
              <a:ext cx="7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Split data</a:t>
              </a:r>
            </a:p>
          </p:txBody>
        </p:sp>
        <p:sp>
          <p:nvSpPr>
            <p:cNvPr id="9259" name="Text Box 15">
              <a:extLst>
                <a:ext uri="{FF2B5EF4-FFF2-40B4-BE49-F238E27FC236}">
                  <a16:creationId xmlns:a16="http://schemas.microsoft.com/office/drawing/2014/main" id="{74FCBA95-44C4-8045-BF5F-3EB1F7033A80}"/>
                </a:ext>
              </a:extLst>
            </p:cNvPr>
            <p:cNvSpPr txBox="1">
              <a:spLocks noChangeArrowheads="1"/>
            </p:cNvSpPr>
            <p:nvPr/>
          </p:nvSpPr>
          <p:spPr bwMode="auto">
            <a:xfrm>
              <a:off x="1392" y="2523"/>
              <a:ext cx="7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Split data</a:t>
              </a:r>
            </a:p>
          </p:txBody>
        </p:sp>
      </p:grpSp>
      <p:grpSp>
        <p:nvGrpSpPr>
          <p:cNvPr id="58" name="Group 16">
            <a:extLst>
              <a:ext uri="{FF2B5EF4-FFF2-40B4-BE49-F238E27FC236}">
                <a16:creationId xmlns:a16="http://schemas.microsoft.com/office/drawing/2014/main" id="{CC8F98F9-644F-7D4D-BF20-CB4DB1C41925}"/>
              </a:ext>
            </a:extLst>
          </p:cNvPr>
          <p:cNvGrpSpPr>
            <a:grpSpLocks/>
          </p:cNvGrpSpPr>
          <p:nvPr/>
        </p:nvGrpSpPr>
        <p:grpSpPr bwMode="auto">
          <a:xfrm>
            <a:off x="5029200" y="1670219"/>
            <a:ext cx="2819400" cy="2039938"/>
            <a:chOff x="2160" y="1478"/>
            <a:chExt cx="1776" cy="1285"/>
          </a:xfrm>
        </p:grpSpPr>
        <p:sp>
          <p:nvSpPr>
            <p:cNvPr id="9229" name="Text Box 17">
              <a:extLst>
                <a:ext uri="{FF2B5EF4-FFF2-40B4-BE49-F238E27FC236}">
                  <a16:creationId xmlns:a16="http://schemas.microsoft.com/office/drawing/2014/main" id="{C5A5A9F3-B586-C742-9111-4ECDD8D173B9}"/>
                </a:ext>
              </a:extLst>
            </p:cNvPr>
            <p:cNvSpPr txBox="1">
              <a:spLocks noChangeArrowheads="1"/>
            </p:cNvSpPr>
            <p:nvPr/>
          </p:nvSpPr>
          <p:spPr bwMode="auto">
            <a:xfrm>
              <a:off x="2434" y="1478"/>
              <a:ext cx="5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latin typeface="Arial" panose="020B0604020202020204" pitchFamily="34" charset="0"/>
                  <a:ea typeface="宋体" panose="02010600030101010101" pitchFamily="2" charset="-122"/>
                </a:rPr>
                <a:t>count</a:t>
              </a:r>
            </a:p>
          </p:txBody>
        </p:sp>
        <p:sp>
          <p:nvSpPr>
            <p:cNvPr id="9230" name="Text Box 18">
              <a:extLst>
                <a:ext uri="{FF2B5EF4-FFF2-40B4-BE49-F238E27FC236}">
                  <a16:creationId xmlns:a16="http://schemas.microsoft.com/office/drawing/2014/main" id="{56ACDC1F-1AC8-3646-AD9B-56D5B5B860A8}"/>
                </a:ext>
              </a:extLst>
            </p:cNvPr>
            <p:cNvSpPr txBox="1">
              <a:spLocks noChangeArrowheads="1"/>
            </p:cNvSpPr>
            <p:nvPr/>
          </p:nvSpPr>
          <p:spPr bwMode="auto">
            <a:xfrm>
              <a:off x="2444" y="1718"/>
              <a:ext cx="5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latin typeface="Arial" panose="020B0604020202020204" pitchFamily="34" charset="0"/>
                  <a:ea typeface="宋体" panose="02010600030101010101" pitchFamily="2" charset="-122"/>
                </a:rPr>
                <a:t>count</a:t>
              </a:r>
            </a:p>
          </p:txBody>
        </p:sp>
        <p:sp>
          <p:nvSpPr>
            <p:cNvPr id="9231" name="Text Box 19">
              <a:extLst>
                <a:ext uri="{FF2B5EF4-FFF2-40B4-BE49-F238E27FC236}">
                  <a16:creationId xmlns:a16="http://schemas.microsoft.com/office/drawing/2014/main" id="{626E5F0A-38FE-3542-8923-13BCB27951FD}"/>
                </a:ext>
              </a:extLst>
            </p:cNvPr>
            <p:cNvSpPr txBox="1">
              <a:spLocks noChangeArrowheads="1"/>
            </p:cNvSpPr>
            <p:nvPr/>
          </p:nvSpPr>
          <p:spPr bwMode="auto">
            <a:xfrm>
              <a:off x="2444" y="1958"/>
              <a:ext cx="5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latin typeface="Arial" panose="020B0604020202020204" pitchFamily="34" charset="0"/>
                  <a:ea typeface="宋体" panose="02010600030101010101" pitchFamily="2" charset="-122"/>
                </a:rPr>
                <a:t>count</a:t>
              </a:r>
            </a:p>
          </p:txBody>
        </p:sp>
        <p:sp>
          <p:nvSpPr>
            <p:cNvPr id="9232" name="Text Box 20">
              <a:extLst>
                <a:ext uri="{FF2B5EF4-FFF2-40B4-BE49-F238E27FC236}">
                  <a16:creationId xmlns:a16="http://schemas.microsoft.com/office/drawing/2014/main" id="{2F05FC66-0C16-604D-B257-EAF114C6600F}"/>
                </a:ext>
              </a:extLst>
            </p:cNvPr>
            <p:cNvSpPr txBox="1">
              <a:spLocks noChangeArrowheads="1"/>
            </p:cNvSpPr>
            <p:nvPr/>
          </p:nvSpPr>
          <p:spPr bwMode="auto">
            <a:xfrm>
              <a:off x="2444" y="2486"/>
              <a:ext cx="5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latin typeface="Arial" panose="020B0604020202020204" pitchFamily="34" charset="0"/>
                  <a:ea typeface="宋体" panose="02010600030101010101" pitchFamily="2" charset="-122"/>
                </a:rPr>
                <a:t>count</a:t>
              </a:r>
            </a:p>
          </p:txBody>
        </p:sp>
        <p:sp>
          <p:nvSpPr>
            <p:cNvPr id="9233" name="Rectangle 21">
              <a:extLst>
                <a:ext uri="{FF2B5EF4-FFF2-40B4-BE49-F238E27FC236}">
                  <a16:creationId xmlns:a16="http://schemas.microsoft.com/office/drawing/2014/main" id="{21283629-1689-1941-9A63-4F7C5297A1E4}"/>
                </a:ext>
              </a:extLst>
            </p:cNvPr>
            <p:cNvSpPr>
              <a:spLocks noChangeArrowheads="1"/>
            </p:cNvSpPr>
            <p:nvPr/>
          </p:nvSpPr>
          <p:spPr bwMode="auto">
            <a:xfrm>
              <a:off x="3216" y="153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234" name="Rectangle 22">
              <a:extLst>
                <a:ext uri="{FF2B5EF4-FFF2-40B4-BE49-F238E27FC236}">
                  <a16:creationId xmlns:a16="http://schemas.microsoft.com/office/drawing/2014/main" id="{A4F1D72E-1D1A-AC41-8FB5-0F4B73062065}"/>
                </a:ext>
              </a:extLst>
            </p:cNvPr>
            <p:cNvSpPr>
              <a:spLocks noChangeArrowheads="1"/>
            </p:cNvSpPr>
            <p:nvPr/>
          </p:nvSpPr>
          <p:spPr bwMode="auto">
            <a:xfrm>
              <a:off x="3216" y="177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235" name="Rectangle 23">
              <a:extLst>
                <a:ext uri="{FF2B5EF4-FFF2-40B4-BE49-F238E27FC236}">
                  <a16:creationId xmlns:a16="http://schemas.microsoft.com/office/drawing/2014/main" id="{97AAD8FC-3593-5C47-B38F-309E91CC8BDD}"/>
                </a:ext>
              </a:extLst>
            </p:cNvPr>
            <p:cNvSpPr>
              <a:spLocks noChangeArrowheads="1"/>
            </p:cNvSpPr>
            <p:nvPr/>
          </p:nvSpPr>
          <p:spPr bwMode="auto">
            <a:xfrm>
              <a:off x="3216" y="201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236" name="Rectangle 24">
              <a:extLst>
                <a:ext uri="{FF2B5EF4-FFF2-40B4-BE49-F238E27FC236}">
                  <a16:creationId xmlns:a16="http://schemas.microsoft.com/office/drawing/2014/main" id="{7C1CF04A-58AF-9B4A-B01B-5F24DCEE9728}"/>
                </a:ext>
              </a:extLst>
            </p:cNvPr>
            <p:cNvSpPr>
              <a:spLocks noChangeArrowheads="1"/>
            </p:cNvSpPr>
            <p:nvPr/>
          </p:nvSpPr>
          <p:spPr bwMode="auto">
            <a:xfrm>
              <a:off x="3216" y="2544"/>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237" name="Line 25">
              <a:extLst>
                <a:ext uri="{FF2B5EF4-FFF2-40B4-BE49-F238E27FC236}">
                  <a16:creationId xmlns:a16="http://schemas.microsoft.com/office/drawing/2014/main" id="{ADC39BC2-BDF0-A74D-959B-ACDBF96802C9}"/>
                </a:ext>
              </a:extLst>
            </p:cNvPr>
            <p:cNvSpPr>
              <a:spLocks noChangeShapeType="1"/>
            </p:cNvSpPr>
            <p:nvPr/>
          </p:nvSpPr>
          <p:spPr bwMode="auto">
            <a:xfrm>
              <a:off x="3573" y="2304"/>
              <a:ext cx="1" cy="144"/>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8" name="Line 26">
              <a:extLst>
                <a:ext uri="{FF2B5EF4-FFF2-40B4-BE49-F238E27FC236}">
                  <a16:creationId xmlns:a16="http://schemas.microsoft.com/office/drawing/2014/main" id="{088BF43A-58A7-E045-B121-AE25B7A18E86}"/>
                </a:ext>
              </a:extLst>
            </p:cNvPr>
            <p:cNvSpPr>
              <a:spLocks noChangeShapeType="1"/>
            </p:cNvSpPr>
            <p:nvPr/>
          </p:nvSpPr>
          <p:spPr bwMode="auto">
            <a:xfrm>
              <a:off x="2160" y="1632"/>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9" name="Line 27">
              <a:extLst>
                <a:ext uri="{FF2B5EF4-FFF2-40B4-BE49-F238E27FC236}">
                  <a16:creationId xmlns:a16="http://schemas.microsoft.com/office/drawing/2014/main" id="{F75ABA75-6B83-C44C-974A-1D0EE79705B0}"/>
                </a:ext>
              </a:extLst>
            </p:cNvPr>
            <p:cNvSpPr>
              <a:spLocks noChangeShapeType="1"/>
            </p:cNvSpPr>
            <p:nvPr/>
          </p:nvSpPr>
          <p:spPr bwMode="auto">
            <a:xfrm>
              <a:off x="2160" y="1872"/>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0" name="Line 28">
              <a:extLst>
                <a:ext uri="{FF2B5EF4-FFF2-40B4-BE49-F238E27FC236}">
                  <a16:creationId xmlns:a16="http://schemas.microsoft.com/office/drawing/2014/main" id="{B2EA1A39-66E4-E847-BF0F-22A441E199E7}"/>
                </a:ext>
              </a:extLst>
            </p:cNvPr>
            <p:cNvSpPr>
              <a:spLocks noChangeShapeType="1"/>
            </p:cNvSpPr>
            <p:nvPr/>
          </p:nvSpPr>
          <p:spPr bwMode="auto">
            <a:xfrm>
              <a:off x="2160" y="2112"/>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1" name="Line 29">
              <a:extLst>
                <a:ext uri="{FF2B5EF4-FFF2-40B4-BE49-F238E27FC236}">
                  <a16:creationId xmlns:a16="http://schemas.microsoft.com/office/drawing/2014/main" id="{C69E4D96-21C0-B146-95D7-8EC0F5D9CE01}"/>
                </a:ext>
              </a:extLst>
            </p:cNvPr>
            <p:cNvSpPr>
              <a:spLocks noChangeShapeType="1"/>
            </p:cNvSpPr>
            <p:nvPr/>
          </p:nvSpPr>
          <p:spPr bwMode="auto">
            <a:xfrm>
              <a:off x="2160" y="2640"/>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2" name="Line 30">
              <a:extLst>
                <a:ext uri="{FF2B5EF4-FFF2-40B4-BE49-F238E27FC236}">
                  <a16:creationId xmlns:a16="http://schemas.microsoft.com/office/drawing/2014/main" id="{1C2CDD35-4260-2D43-8DF9-10DF75D12280}"/>
                </a:ext>
              </a:extLst>
            </p:cNvPr>
            <p:cNvSpPr>
              <a:spLocks noChangeShapeType="1"/>
            </p:cNvSpPr>
            <p:nvPr/>
          </p:nvSpPr>
          <p:spPr bwMode="auto">
            <a:xfrm>
              <a:off x="2880" y="1629"/>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3" name="Line 31">
              <a:extLst>
                <a:ext uri="{FF2B5EF4-FFF2-40B4-BE49-F238E27FC236}">
                  <a16:creationId xmlns:a16="http://schemas.microsoft.com/office/drawing/2014/main" id="{54D4B9C1-C31F-3D40-AC21-BD0116914236}"/>
                </a:ext>
              </a:extLst>
            </p:cNvPr>
            <p:cNvSpPr>
              <a:spLocks noChangeShapeType="1"/>
            </p:cNvSpPr>
            <p:nvPr/>
          </p:nvSpPr>
          <p:spPr bwMode="auto">
            <a:xfrm>
              <a:off x="2880" y="1869"/>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4" name="Line 32">
              <a:extLst>
                <a:ext uri="{FF2B5EF4-FFF2-40B4-BE49-F238E27FC236}">
                  <a16:creationId xmlns:a16="http://schemas.microsoft.com/office/drawing/2014/main" id="{9BA1753E-B847-3940-BC56-311C772FAD5D}"/>
                </a:ext>
              </a:extLst>
            </p:cNvPr>
            <p:cNvSpPr>
              <a:spLocks noChangeShapeType="1"/>
            </p:cNvSpPr>
            <p:nvPr/>
          </p:nvSpPr>
          <p:spPr bwMode="auto">
            <a:xfrm>
              <a:off x="2880" y="2109"/>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5" name="Line 33">
              <a:extLst>
                <a:ext uri="{FF2B5EF4-FFF2-40B4-BE49-F238E27FC236}">
                  <a16:creationId xmlns:a16="http://schemas.microsoft.com/office/drawing/2014/main" id="{6E687F64-89AA-4F48-9095-6F6DD7217279}"/>
                </a:ext>
              </a:extLst>
            </p:cNvPr>
            <p:cNvSpPr>
              <a:spLocks noChangeShapeType="1"/>
            </p:cNvSpPr>
            <p:nvPr/>
          </p:nvSpPr>
          <p:spPr bwMode="auto">
            <a:xfrm>
              <a:off x="2880" y="2637"/>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6" name="Text Box 34">
              <a:extLst>
                <a:ext uri="{FF2B5EF4-FFF2-40B4-BE49-F238E27FC236}">
                  <a16:creationId xmlns:a16="http://schemas.microsoft.com/office/drawing/2014/main" id="{A3C1CAD5-1EAF-2340-B5D3-86DA8DEB9A51}"/>
                </a:ext>
              </a:extLst>
            </p:cNvPr>
            <p:cNvSpPr txBox="1">
              <a:spLocks noChangeArrowheads="1"/>
            </p:cNvSpPr>
            <p:nvPr/>
          </p:nvSpPr>
          <p:spPr bwMode="auto">
            <a:xfrm>
              <a:off x="3312" y="1518"/>
              <a:ext cx="4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count</a:t>
              </a:r>
            </a:p>
          </p:txBody>
        </p:sp>
        <p:sp>
          <p:nvSpPr>
            <p:cNvPr id="9247" name="Text Box 35">
              <a:extLst>
                <a:ext uri="{FF2B5EF4-FFF2-40B4-BE49-F238E27FC236}">
                  <a16:creationId xmlns:a16="http://schemas.microsoft.com/office/drawing/2014/main" id="{E1003CEB-DFDE-E644-AD83-F01F63E02F22}"/>
                </a:ext>
              </a:extLst>
            </p:cNvPr>
            <p:cNvSpPr txBox="1">
              <a:spLocks noChangeArrowheads="1"/>
            </p:cNvSpPr>
            <p:nvPr/>
          </p:nvSpPr>
          <p:spPr bwMode="auto">
            <a:xfrm>
              <a:off x="3312" y="1767"/>
              <a:ext cx="4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count</a:t>
              </a:r>
            </a:p>
          </p:txBody>
        </p:sp>
        <p:sp>
          <p:nvSpPr>
            <p:cNvPr id="9248" name="Text Box 36">
              <a:extLst>
                <a:ext uri="{FF2B5EF4-FFF2-40B4-BE49-F238E27FC236}">
                  <a16:creationId xmlns:a16="http://schemas.microsoft.com/office/drawing/2014/main" id="{A40102EC-7BB4-F24A-BB01-29BF2B2EA78C}"/>
                </a:ext>
              </a:extLst>
            </p:cNvPr>
            <p:cNvSpPr txBox="1">
              <a:spLocks noChangeArrowheads="1"/>
            </p:cNvSpPr>
            <p:nvPr/>
          </p:nvSpPr>
          <p:spPr bwMode="auto">
            <a:xfrm>
              <a:off x="3318" y="1998"/>
              <a:ext cx="4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count</a:t>
              </a:r>
            </a:p>
          </p:txBody>
        </p:sp>
        <p:sp>
          <p:nvSpPr>
            <p:cNvPr id="9249" name="Text Box 37">
              <a:extLst>
                <a:ext uri="{FF2B5EF4-FFF2-40B4-BE49-F238E27FC236}">
                  <a16:creationId xmlns:a16="http://schemas.microsoft.com/office/drawing/2014/main" id="{63FDD57B-D6A1-ED42-B415-71A2E3F30994}"/>
                </a:ext>
              </a:extLst>
            </p:cNvPr>
            <p:cNvSpPr txBox="1">
              <a:spLocks noChangeArrowheads="1"/>
            </p:cNvSpPr>
            <p:nvPr/>
          </p:nvSpPr>
          <p:spPr bwMode="auto">
            <a:xfrm>
              <a:off x="3336" y="2532"/>
              <a:ext cx="4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count</a:t>
              </a:r>
            </a:p>
          </p:txBody>
        </p:sp>
      </p:grpSp>
      <p:grpSp>
        <p:nvGrpSpPr>
          <p:cNvPr id="80" name="Group 38">
            <a:extLst>
              <a:ext uri="{FF2B5EF4-FFF2-40B4-BE49-F238E27FC236}">
                <a16:creationId xmlns:a16="http://schemas.microsoft.com/office/drawing/2014/main" id="{ED4D157F-B2F0-4941-B215-5284C3FE3B2B}"/>
              </a:ext>
            </a:extLst>
          </p:cNvPr>
          <p:cNvGrpSpPr>
            <a:grpSpLocks/>
          </p:cNvGrpSpPr>
          <p:nvPr/>
        </p:nvGrpSpPr>
        <p:grpSpPr bwMode="auto">
          <a:xfrm>
            <a:off x="7924800" y="2295694"/>
            <a:ext cx="2457450" cy="685800"/>
            <a:chOff x="3984" y="1872"/>
            <a:chExt cx="1548" cy="432"/>
          </a:xfrm>
        </p:grpSpPr>
        <p:sp>
          <p:nvSpPr>
            <p:cNvPr id="9224" name="Text Box 39">
              <a:extLst>
                <a:ext uri="{FF2B5EF4-FFF2-40B4-BE49-F238E27FC236}">
                  <a16:creationId xmlns:a16="http://schemas.microsoft.com/office/drawing/2014/main" id="{BFE007DF-A15E-7B4B-BE70-45836DBCB069}"/>
                </a:ext>
              </a:extLst>
            </p:cNvPr>
            <p:cNvSpPr txBox="1">
              <a:spLocks noChangeArrowheads="1"/>
            </p:cNvSpPr>
            <p:nvPr/>
          </p:nvSpPr>
          <p:spPr bwMode="auto">
            <a:xfrm>
              <a:off x="4080" y="1958"/>
              <a:ext cx="5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latin typeface="Arial" panose="020B0604020202020204" pitchFamily="34" charset="0"/>
                  <a:ea typeface="宋体" panose="02010600030101010101" pitchFamily="2" charset="-122"/>
                </a:rPr>
                <a:t>merge</a:t>
              </a:r>
            </a:p>
          </p:txBody>
        </p:sp>
        <p:sp>
          <p:nvSpPr>
            <p:cNvPr id="9225" name="Line 40">
              <a:extLst>
                <a:ext uri="{FF2B5EF4-FFF2-40B4-BE49-F238E27FC236}">
                  <a16:creationId xmlns:a16="http://schemas.microsoft.com/office/drawing/2014/main" id="{CE1EF1B2-BCED-9746-89AE-2FA9B0A5FB50}"/>
                </a:ext>
              </a:extLst>
            </p:cNvPr>
            <p:cNvSpPr>
              <a:spLocks noChangeShapeType="1"/>
            </p:cNvSpPr>
            <p:nvPr/>
          </p:nvSpPr>
          <p:spPr bwMode="auto">
            <a:xfrm>
              <a:off x="3984" y="2082"/>
              <a:ext cx="144"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6" name="Line 41">
              <a:extLst>
                <a:ext uri="{FF2B5EF4-FFF2-40B4-BE49-F238E27FC236}">
                  <a16:creationId xmlns:a16="http://schemas.microsoft.com/office/drawing/2014/main" id="{FFB0CFE8-E05B-D84A-9CB9-B0D87264C863}"/>
                </a:ext>
              </a:extLst>
            </p:cNvPr>
            <p:cNvSpPr>
              <a:spLocks noChangeShapeType="1"/>
            </p:cNvSpPr>
            <p:nvPr/>
          </p:nvSpPr>
          <p:spPr bwMode="auto">
            <a:xfrm>
              <a:off x="4608" y="2082"/>
              <a:ext cx="144"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7" name="Rectangle 42">
              <a:extLst>
                <a:ext uri="{FF2B5EF4-FFF2-40B4-BE49-F238E27FC236}">
                  <a16:creationId xmlns:a16="http://schemas.microsoft.com/office/drawing/2014/main" id="{681EFB63-8BDA-9B48-B1A4-76D254BE0934}"/>
                </a:ext>
              </a:extLst>
            </p:cNvPr>
            <p:cNvSpPr>
              <a:spLocks noChangeArrowheads="1"/>
            </p:cNvSpPr>
            <p:nvPr/>
          </p:nvSpPr>
          <p:spPr bwMode="auto">
            <a:xfrm>
              <a:off x="4812" y="1872"/>
              <a:ext cx="720" cy="43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228" name="Text Box 43">
              <a:extLst>
                <a:ext uri="{FF2B5EF4-FFF2-40B4-BE49-F238E27FC236}">
                  <a16:creationId xmlns:a16="http://schemas.microsoft.com/office/drawing/2014/main" id="{240A1C06-BE74-4849-9E2B-512CB58C621D}"/>
                </a:ext>
              </a:extLst>
            </p:cNvPr>
            <p:cNvSpPr txBox="1">
              <a:spLocks noChangeArrowheads="1"/>
            </p:cNvSpPr>
            <p:nvPr/>
          </p:nvSpPr>
          <p:spPr bwMode="auto">
            <a:xfrm>
              <a:off x="4850" y="1881"/>
              <a:ext cx="6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b="1">
                  <a:solidFill>
                    <a:srgbClr val="000000"/>
                  </a:solidFill>
                  <a:latin typeface="Arial" panose="020B0604020202020204" pitchFamily="34" charset="0"/>
                  <a:ea typeface="宋体" panose="02010600030101010101" pitchFamily="2" charset="-122"/>
                </a:rPr>
                <a:t>merged</a:t>
              </a:r>
            </a:p>
            <a:p>
              <a:pPr algn="ctr" eaLnBrk="1" hangingPunct="1"/>
              <a:r>
                <a:rPr lang="en-US" altLang="zh-CN" b="1">
                  <a:solidFill>
                    <a:srgbClr val="000000"/>
                  </a:solidFill>
                  <a:latin typeface="Arial" panose="020B0604020202020204" pitchFamily="34" charset="0"/>
                  <a:ea typeface="宋体" panose="02010600030101010101" pitchFamily="2" charset="-122"/>
                </a:rPr>
                <a:t>count</a:t>
              </a:r>
            </a:p>
          </p:txBody>
        </p:sp>
      </p:grpSp>
    </p:spTree>
    <p:extLst>
      <p:ext uri="{BB962C8B-B14F-4D97-AF65-F5344CB8AC3E}">
        <p14:creationId xmlns:p14="http://schemas.microsoft.com/office/powerpoint/2010/main" val="1617735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A7DA5901-1A15-924C-9926-95F862323137}"/>
              </a:ext>
            </a:extLst>
          </p:cNvPr>
          <p:cNvSpPr>
            <a:spLocks noChangeArrowheads="1"/>
          </p:cNvSpPr>
          <p:nvPr/>
        </p:nvSpPr>
        <p:spPr bwMode="auto">
          <a:xfrm>
            <a:off x="1981200" y="1734062"/>
            <a:ext cx="1143000" cy="1905000"/>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43" name="Text Box 4">
            <a:extLst>
              <a:ext uri="{FF2B5EF4-FFF2-40B4-BE49-F238E27FC236}">
                <a16:creationId xmlns:a16="http://schemas.microsoft.com/office/drawing/2014/main" id="{5150F874-4AAD-9E47-ABED-9C17E3EE6807}"/>
              </a:ext>
            </a:extLst>
          </p:cNvPr>
          <p:cNvSpPr txBox="1">
            <a:spLocks noChangeArrowheads="1"/>
          </p:cNvSpPr>
          <p:nvPr/>
        </p:nvSpPr>
        <p:spPr bwMode="auto">
          <a:xfrm>
            <a:off x="2160589" y="2162688"/>
            <a:ext cx="7762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a:solidFill>
                  <a:srgbClr val="000000"/>
                </a:solidFill>
                <a:latin typeface="Arial" panose="020B0604020202020204" pitchFamily="34" charset="0"/>
                <a:ea typeface="宋体" panose="02010600030101010101" pitchFamily="2" charset="-122"/>
              </a:rPr>
              <a:t>Very </a:t>
            </a:r>
          </a:p>
          <a:p>
            <a:pPr algn="ctr" eaLnBrk="1" hangingPunct="1"/>
            <a:r>
              <a:rPr lang="en-US" altLang="zh-CN" sz="2000">
                <a:solidFill>
                  <a:srgbClr val="000000"/>
                </a:solidFill>
                <a:latin typeface="Arial" panose="020B0604020202020204" pitchFamily="34" charset="0"/>
                <a:ea typeface="宋体" panose="02010600030101010101" pitchFamily="2" charset="-122"/>
              </a:rPr>
              <a:t>big</a:t>
            </a:r>
          </a:p>
          <a:p>
            <a:pPr algn="ctr" eaLnBrk="1" hangingPunct="1"/>
            <a:r>
              <a:rPr lang="en-US" altLang="zh-CN" sz="2000">
                <a:solidFill>
                  <a:srgbClr val="000000"/>
                </a:solidFill>
                <a:latin typeface="Arial" panose="020B0604020202020204" pitchFamily="34" charset="0"/>
                <a:ea typeface="宋体" panose="02010600030101010101" pitchFamily="2" charset="-122"/>
              </a:rPr>
              <a:t>data</a:t>
            </a:r>
          </a:p>
        </p:txBody>
      </p:sp>
      <p:grpSp>
        <p:nvGrpSpPr>
          <p:cNvPr id="77829" name="Group 5">
            <a:extLst>
              <a:ext uri="{FF2B5EF4-FFF2-40B4-BE49-F238E27FC236}">
                <a16:creationId xmlns:a16="http://schemas.microsoft.com/office/drawing/2014/main" id="{1A821FF0-011D-8E43-BEFA-B502E958BBC0}"/>
              </a:ext>
            </a:extLst>
          </p:cNvPr>
          <p:cNvGrpSpPr>
            <a:grpSpLocks/>
          </p:cNvGrpSpPr>
          <p:nvPr/>
        </p:nvGrpSpPr>
        <p:grpSpPr bwMode="auto">
          <a:xfrm>
            <a:off x="3248026" y="1715013"/>
            <a:ext cx="1704975" cy="1952625"/>
            <a:chOff x="1038" y="1524"/>
            <a:chExt cx="1074" cy="1230"/>
          </a:xfrm>
        </p:grpSpPr>
        <p:sp>
          <p:nvSpPr>
            <p:cNvPr id="10274" name="Rectangle 6">
              <a:extLst>
                <a:ext uri="{FF2B5EF4-FFF2-40B4-BE49-F238E27FC236}">
                  <a16:creationId xmlns:a16="http://schemas.microsoft.com/office/drawing/2014/main" id="{7E79828F-6928-3B44-9D8D-262D290BE27C}"/>
                </a:ext>
              </a:extLst>
            </p:cNvPr>
            <p:cNvSpPr>
              <a:spLocks noChangeArrowheads="1"/>
            </p:cNvSpPr>
            <p:nvPr/>
          </p:nvSpPr>
          <p:spPr bwMode="auto">
            <a:xfrm>
              <a:off x="1392" y="153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75" name="Rectangle 7">
              <a:extLst>
                <a:ext uri="{FF2B5EF4-FFF2-40B4-BE49-F238E27FC236}">
                  <a16:creationId xmlns:a16="http://schemas.microsoft.com/office/drawing/2014/main" id="{FF5067CE-CC49-1148-982D-4836BE1A4D78}"/>
                </a:ext>
              </a:extLst>
            </p:cNvPr>
            <p:cNvSpPr>
              <a:spLocks noChangeArrowheads="1"/>
            </p:cNvSpPr>
            <p:nvPr/>
          </p:nvSpPr>
          <p:spPr bwMode="auto">
            <a:xfrm>
              <a:off x="1392" y="177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76" name="Rectangle 8">
              <a:extLst>
                <a:ext uri="{FF2B5EF4-FFF2-40B4-BE49-F238E27FC236}">
                  <a16:creationId xmlns:a16="http://schemas.microsoft.com/office/drawing/2014/main" id="{DF04DAF7-210B-3B4E-B026-D6C4F9754ABE}"/>
                </a:ext>
              </a:extLst>
            </p:cNvPr>
            <p:cNvSpPr>
              <a:spLocks noChangeArrowheads="1"/>
            </p:cNvSpPr>
            <p:nvPr/>
          </p:nvSpPr>
          <p:spPr bwMode="auto">
            <a:xfrm>
              <a:off x="1392" y="201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77" name="Rectangle 9">
              <a:extLst>
                <a:ext uri="{FF2B5EF4-FFF2-40B4-BE49-F238E27FC236}">
                  <a16:creationId xmlns:a16="http://schemas.microsoft.com/office/drawing/2014/main" id="{B2BAC55F-2B8B-7A46-B618-56C1FC0FF4ED}"/>
                </a:ext>
              </a:extLst>
            </p:cNvPr>
            <p:cNvSpPr>
              <a:spLocks noChangeArrowheads="1"/>
            </p:cNvSpPr>
            <p:nvPr/>
          </p:nvSpPr>
          <p:spPr bwMode="auto">
            <a:xfrm>
              <a:off x="1392" y="2544"/>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78" name="Line 10">
              <a:extLst>
                <a:ext uri="{FF2B5EF4-FFF2-40B4-BE49-F238E27FC236}">
                  <a16:creationId xmlns:a16="http://schemas.microsoft.com/office/drawing/2014/main" id="{414FE4AE-5F67-2A40-8C30-BE1D323C2B2A}"/>
                </a:ext>
              </a:extLst>
            </p:cNvPr>
            <p:cNvSpPr>
              <a:spLocks noChangeShapeType="1"/>
            </p:cNvSpPr>
            <p:nvPr/>
          </p:nvSpPr>
          <p:spPr bwMode="auto">
            <a:xfrm>
              <a:off x="1749" y="2304"/>
              <a:ext cx="1" cy="144"/>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9" name="Line 11">
              <a:extLst>
                <a:ext uri="{FF2B5EF4-FFF2-40B4-BE49-F238E27FC236}">
                  <a16:creationId xmlns:a16="http://schemas.microsoft.com/office/drawing/2014/main" id="{2C24602E-1392-4B46-A660-01DFFE3C6AE9}"/>
                </a:ext>
              </a:extLst>
            </p:cNvPr>
            <p:cNvSpPr>
              <a:spLocks noChangeShapeType="1"/>
            </p:cNvSpPr>
            <p:nvPr/>
          </p:nvSpPr>
          <p:spPr bwMode="auto">
            <a:xfrm>
              <a:off x="1038" y="2064"/>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80" name="Text Box 12">
              <a:extLst>
                <a:ext uri="{FF2B5EF4-FFF2-40B4-BE49-F238E27FC236}">
                  <a16:creationId xmlns:a16="http://schemas.microsoft.com/office/drawing/2014/main" id="{A208A1F8-48E7-4E4D-A3B2-1E2A8EA1867E}"/>
                </a:ext>
              </a:extLst>
            </p:cNvPr>
            <p:cNvSpPr txBox="1">
              <a:spLocks noChangeArrowheads="1"/>
            </p:cNvSpPr>
            <p:nvPr/>
          </p:nvSpPr>
          <p:spPr bwMode="auto">
            <a:xfrm>
              <a:off x="1392" y="1524"/>
              <a:ext cx="7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Split data</a:t>
              </a:r>
            </a:p>
          </p:txBody>
        </p:sp>
        <p:sp>
          <p:nvSpPr>
            <p:cNvPr id="10281" name="Text Box 13">
              <a:extLst>
                <a:ext uri="{FF2B5EF4-FFF2-40B4-BE49-F238E27FC236}">
                  <a16:creationId xmlns:a16="http://schemas.microsoft.com/office/drawing/2014/main" id="{B59DCF73-BC9F-6843-AE3C-7A9EF814130F}"/>
                </a:ext>
              </a:extLst>
            </p:cNvPr>
            <p:cNvSpPr txBox="1">
              <a:spLocks noChangeArrowheads="1"/>
            </p:cNvSpPr>
            <p:nvPr/>
          </p:nvSpPr>
          <p:spPr bwMode="auto">
            <a:xfrm>
              <a:off x="1392" y="1764"/>
              <a:ext cx="7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Split data</a:t>
              </a:r>
            </a:p>
          </p:txBody>
        </p:sp>
        <p:sp>
          <p:nvSpPr>
            <p:cNvPr id="10282" name="Text Box 14">
              <a:extLst>
                <a:ext uri="{FF2B5EF4-FFF2-40B4-BE49-F238E27FC236}">
                  <a16:creationId xmlns:a16="http://schemas.microsoft.com/office/drawing/2014/main" id="{A503BE2D-4126-5344-AC2D-AE1A67FD5E2C}"/>
                </a:ext>
              </a:extLst>
            </p:cNvPr>
            <p:cNvSpPr txBox="1">
              <a:spLocks noChangeArrowheads="1"/>
            </p:cNvSpPr>
            <p:nvPr/>
          </p:nvSpPr>
          <p:spPr bwMode="auto">
            <a:xfrm>
              <a:off x="1396" y="1998"/>
              <a:ext cx="7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Split data</a:t>
              </a:r>
            </a:p>
          </p:txBody>
        </p:sp>
        <p:sp>
          <p:nvSpPr>
            <p:cNvPr id="10283" name="Text Box 15">
              <a:extLst>
                <a:ext uri="{FF2B5EF4-FFF2-40B4-BE49-F238E27FC236}">
                  <a16:creationId xmlns:a16="http://schemas.microsoft.com/office/drawing/2014/main" id="{C4879B80-6B6E-8743-874E-116898E205DE}"/>
                </a:ext>
              </a:extLst>
            </p:cNvPr>
            <p:cNvSpPr txBox="1">
              <a:spLocks noChangeArrowheads="1"/>
            </p:cNvSpPr>
            <p:nvPr/>
          </p:nvSpPr>
          <p:spPr bwMode="auto">
            <a:xfrm>
              <a:off x="1392" y="2523"/>
              <a:ext cx="7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Split data</a:t>
              </a:r>
            </a:p>
          </p:txBody>
        </p:sp>
      </p:grpSp>
      <p:grpSp>
        <p:nvGrpSpPr>
          <p:cNvPr id="77840" name="Group 16">
            <a:extLst>
              <a:ext uri="{FF2B5EF4-FFF2-40B4-BE49-F238E27FC236}">
                <a16:creationId xmlns:a16="http://schemas.microsoft.com/office/drawing/2014/main" id="{547335E3-7903-3244-96D7-465DCFACDACC}"/>
              </a:ext>
            </a:extLst>
          </p:cNvPr>
          <p:cNvGrpSpPr>
            <a:grpSpLocks/>
          </p:cNvGrpSpPr>
          <p:nvPr/>
        </p:nvGrpSpPr>
        <p:grpSpPr bwMode="auto">
          <a:xfrm>
            <a:off x="5029200" y="1641987"/>
            <a:ext cx="2819400" cy="2039938"/>
            <a:chOff x="2160" y="1478"/>
            <a:chExt cx="1776" cy="1285"/>
          </a:xfrm>
        </p:grpSpPr>
        <p:sp>
          <p:nvSpPr>
            <p:cNvPr id="10253" name="Text Box 17">
              <a:extLst>
                <a:ext uri="{FF2B5EF4-FFF2-40B4-BE49-F238E27FC236}">
                  <a16:creationId xmlns:a16="http://schemas.microsoft.com/office/drawing/2014/main" id="{19475A8F-BD21-9D4C-B5ED-D5E6E6317DDF}"/>
                </a:ext>
              </a:extLst>
            </p:cNvPr>
            <p:cNvSpPr txBox="1">
              <a:spLocks noChangeArrowheads="1"/>
            </p:cNvSpPr>
            <p:nvPr/>
          </p:nvSpPr>
          <p:spPr bwMode="auto">
            <a:xfrm>
              <a:off x="2434" y="147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latin typeface="Arial" panose="020B0604020202020204" pitchFamily="34" charset="0"/>
                  <a:ea typeface="宋体" panose="02010600030101010101" pitchFamily="2" charset="-122"/>
                </a:rPr>
                <a:t>grep</a:t>
              </a:r>
            </a:p>
          </p:txBody>
        </p:sp>
        <p:sp>
          <p:nvSpPr>
            <p:cNvPr id="10254" name="Text Box 18">
              <a:extLst>
                <a:ext uri="{FF2B5EF4-FFF2-40B4-BE49-F238E27FC236}">
                  <a16:creationId xmlns:a16="http://schemas.microsoft.com/office/drawing/2014/main" id="{2CA07303-1B8A-9844-9C7F-2B2312654519}"/>
                </a:ext>
              </a:extLst>
            </p:cNvPr>
            <p:cNvSpPr txBox="1">
              <a:spLocks noChangeArrowheads="1"/>
            </p:cNvSpPr>
            <p:nvPr/>
          </p:nvSpPr>
          <p:spPr bwMode="auto">
            <a:xfrm>
              <a:off x="2444" y="171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latin typeface="Arial" panose="020B0604020202020204" pitchFamily="34" charset="0"/>
                  <a:ea typeface="宋体" panose="02010600030101010101" pitchFamily="2" charset="-122"/>
                </a:rPr>
                <a:t>grep</a:t>
              </a:r>
            </a:p>
          </p:txBody>
        </p:sp>
        <p:sp>
          <p:nvSpPr>
            <p:cNvPr id="10255" name="Text Box 19">
              <a:extLst>
                <a:ext uri="{FF2B5EF4-FFF2-40B4-BE49-F238E27FC236}">
                  <a16:creationId xmlns:a16="http://schemas.microsoft.com/office/drawing/2014/main" id="{371EC0DA-3197-5843-9AF0-E9D6DC4FF0D3}"/>
                </a:ext>
              </a:extLst>
            </p:cNvPr>
            <p:cNvSpPr txBox="1">
              <a:spLocks noChangeArrowheads="1"/>
            </p:cNvSpPr>
            <p:nvPr/>
          </p:nvSpPr>
          <p:spPr bwMode="auto">
            <a:xfrm>
              <a:off x="2444" y="195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latin typeface="Arial" panose="020B0604020202020204" pitchFamily="34" charset="0"/>
                  <a:ea typeface="宋体" panose="02010600030101010101" pitchFamily="2" charset="-122"/>
                </a:rPr>
                <a:t>grep</a:t>
              </a:r>
            </a:p>
          </p:txBody>
        </p:sp>
        <p:sp>
          <p:nvSpPr>
            <p:cNvPr id="10256" name="Text Box 20">
              <a:extLst>
                <a:ext uri="{FF2B5EF4-FFF2-40B4-BE49-F238E27FC236}">
                  <a16:creationId xmlns:a16="http://schemas.microsoft.com/office/drawing/2014/main" id="{F31A450F-85B2-FB4E-8E79-7E97FEFD7326}"/>
                </a:ext>
              </a:extLst>
            </p:cNvPr>
            <p:cNvSpPr txBox="1">
              <a:spLocks noChangeArrowheads="1"/>
            </p:cNvSpPr>
            <p:nvPr/>
          </p:nvSpPr>
          <p:spPr bwMode="auto">
            <a:xfrm>
              <a:off x="2444" y="2486"/>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latin typeface="Arial" panose="020B0604020202020204" pitchFamily="34" charset="0"/>
                  <a:ea typeface="宋体" panose="02010600030101010101" pitchFamily="2" charset="-122"/>
                </a:rPr>
                <a:t>grep</a:t>
              </a:r>
            </a:p>
          </p:txBody>
        </p:sp>
        <p:sp>
          <p:nvSpPr>
            <p:cNvPr id="10257" name="Rectangle 21">
              <a:extLst>
                <a:ext uri="{FF2B5EF4-FFF2-40B4-BE49-F238E27FC236}">
                  <a16:creationId xmlns:a16="http://schemas.microsoft.com/office/drawing/2014/main" id="{6449888B-3D20-F045-8B42-D8F4DD9F0341}"/>
                </a:ext>
              </a:extLst>
            </p:cNvPr>
            <p:cNvSpPr>
              <a:spLocks noChangeArrowheads="1"/>
            </p:cNvSpPr>
            <p:nvPr/>
          </p:nvSpPr>
          <p:spPr bwMode="auto">
            <a:xfrm>
              <a:off x="3216" y="153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58" name="Rectangle 22">
              <a:extLst>
                <a:ext uri="{FF2B5EF4-FFF2-40B4-BE49-F238E27FC236}">
                  <a16:creationId xmlns:a16="http://schemas.microsoft.com/office/drawing/2014/main" id="{5B7FAD0C-5126-034D-809B-E7919BC884B3}"/>
                </a:ext>
              </a:extLst>
            </p:cNvPr>
            <p:cNvSpPr>
              <a:spLocks noChangeArrowheads="1"/>
            </p:cNvSpPr>
            <p:nvPr/>
          </p:nvSpPr>
          <p:spPr bwMode="auto">
            <a:xfrm>
              <a:off x="3216" y="177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59" name="Rectangle 23">
              <a:extLst>
                <a:ext uri="{FF2B5EF4-FFF2-40B4-BE49-F238E27FC236}">
                  <a16:creationId xmlns:a16="http://schemas.microsoft.com/office/drawing/2014/main" id="{AACCC91F-E8D4-9E43-B12D-E8DE19F6FB70}"/>
                </a:ext>
              </a:extLst>
            </p:cNvPr>
            <p:cNvSpPr>
              <a:spLocks noChangeArrowheads="1"/>
            </p:cNvSpPr>
            <p:nvPr/>
          </p:nvSpPr>
          <p:spPr bwMode="auto">
            <a:xfrm>
              <a:off x="3216" y="2016"/>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60" name="Rectangle 24">
              <a:extLst>
                <a:ext uri="{FF2B5EF4-FFF2-40B4-BE49-F238E27FC236}">
                  <a16:creationId xmlns:a16="http://schemas.microsoft.com/office/drawing/2014/main" id="{EA496392-5D1B-AC49-B402-4828633F56B2}"/>
                </a:ext>
              </a:extLst>
            </p:cNvPr>
            <p:cNvSpPr>
              <a:spLocks noChangeArrowheads="1"/>
            </p:cNvSpPr>
            <p:nvPr/>
          </p:nvSpPr>
          <p:spPr bwMode="auto">
            <a:xfrm>
              <a:off x="3216" y="2544"/>
              <a:ext cx="720" cy="19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61" name="Line 25">
              <a:extLst>
                <a:ext uri="{FF2B5EF4-FFF2-40B4-BE49-F238E27FC236}">
                  <a16:creationId xmlns:a16="http://schemas.microsoft.com/office/drawing/2014/main" id="{B03E3C75-223E-ED45-97DC-6AA602E43C6F}"/>
                </a:ext>
              </a:extLst>
            </p:cNvPr>
            <p:cNvSpPr>
              <a:spLocks noChangeShapeType="1"/>
            </p:cNvSpPr>
            <p:nvPr/>
          </p:nvSpPr>
          <p:spPr bwMode="auto">
            <a:xfrm>
              <a:off x="3573" y="2304"/>
              <a:ext cx="1" cy="144"/>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2" name="Line 26">
              <a:extLst>
                <a:ext uri="{FF2B5EF4-FFF2-40B4-BE49-F238E27FC236}">
                  <a16:creationId xmlns:a16="http://schemas.microsoft.com/office/drawing/2014/main" id="{379E02FD-4580-4240-9612-E6B724EE8061}"/>
                </a:ext>
              </a:extLst>
            </p:cNvPr>
            <p:cNvSpPr>
              <a:spLocks noChangeShapeType="1"/>
            </p:cNvSpPr>
            <p:nvPr/>
          </p:nvSpPr>
          <p:spPr bwMode="auto">
            <a:xfrm>
              <a:off x="2160" y="1632"/>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63" name="Line 27">
              <a:extLst>
                <a:ext uri="{FF2B5EF4-FFF2-40B4-BE49-F238E27FC236}">
                  <a16:creationId xmlns:a16="http://schemas.microsoft.com/office/drawing/2014/main" id="{D48250ED-6007-7143-888D-693486BB3321}"/>
                </a:ext>
              </a:extLst>
            </p:cNvPr>
            <p:cNvSpPr>
              <a:spLocks noChangeShapeType="1"/>
            </p:cNvSpPr>
            <p:nvPr/>
          </p:nvSpPr>
          <p:spPr bwMode="auto">
            <a:xfrm>
              <a:off x="2160" y="1872"/>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64" name="Line 28">
              <a:extLst>
                <a:ext uri="{FF2B5EF4-FFF2-40B4-BE49-F238E27FC236}">
                  <a16:creationId xmlns:a16="http://schemas.microsoft.com/office/drawing/2014/main" id="{D1F66BE6-831A-5B40-8411-C597398A3AE1}"/>
                </a:ext>
              </a:extLst>
            </p:cNvPr>
            <p:cNvSpPr>
              <a:spLocks noChangeShapeType="1"/>
            </p:cNvSpPr>
            <p:nvPr/>
          </p:nvSpPr>
          <p:spPr bwMode="auto">
            <a:xfrm>
              <a:off x="2160" y="2112"/>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65" name="Line 29">
              <a:extLst>
                <a:ext uri="{FF2B5EF4-FFF2-40B4-BE49-F238E27FC236}">
                  <a16:creationId xmlns:a16="http://schemas.microsoft.com/office/drawing/2014/main" id="{709EBEFA-5F69-504D-88BD-6DAB38D2FE1E}"/>
                </a:ext>
              </a:extLst>
            </p:cNvPr>
            <p:cNvSpPr>
              <a:spLocks noChangeShapeType="1"/>
            </p:cNvSpPr>
            <p:nvPr/>
          </p:nvSpPr>
          <p:spPr bwMode="auto">
            <a:xfrm>
              <a:off x="2160" y="2640"/>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66" name="Line 30">
              <a:extLst>
                <a:ext uri="{FF2B5EF4-FFF2-40B4-BE49-F238E27FC236}">
                  <a16:creationId xmlns:a16="http://schemas.microsoft.com/office/drawing/2014/main" id="{32748D0B-6554-6F42-971B-45173B381B42}"/>
                </a:ext>
              </a:extLst>
            </p:cNvPr>
            <p:cNvSpPr>
              <a:spLocks noChangeShapeType="1"/>
            </p:cNvSpPr>
            <p:nvPr/>
          </p:nvSpPr>
          <p:spPr bwMode="auto">
            <a:xfrm>
              <a:off x="2880" y="1629"/>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67" name="Line 31">
              <a:extLst>
                <a:ext uri="{FF2B5EF4-FFF2-40B4-BE49-F238E27FC236}">
                  <a16:creationId xmlns:a16="http://schemas.microsoft.com/office/drawing/2014/main" id="{96ADB067-7F76-6445-87DC-A69FAD32B1ED}"/>
                </a:ext>
              </a:extLst>
            </p:cNvPr>
            <p:cNvSpPr>
              <a:spLocks noChangeShapeType="1"/>
            </p:cNvSpPr>
            <p:nvPr/>
          </p:nvSpPr>
          <p:spPr bwMode="auto">
            <a:xfrm>
              <a:off x="2880" y="1869"/>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68" name="Line 32">
              <a:extLst>
                <a:ext uri="{FF2B5EF4-FFF2-40B4-BE49-F238E27FC236}">
                  <a16:creationId xmlns:a16="http://schemas.microsoft.com/office/drawing/2014/main" id="{860D2003-E75E-7542-B675-CD4E1FAD6DED}"/>
                </a:ext>
              </a:extLst>
            </p:cNvPr>
            <p:cNvSpPr>
              <a:spLocks noChangeShapeType="1"/>
            </p:cNvSpPr>
            <p:nvPr/>
          </p:nvSpPr>
          <p:spPr bwMode="auto">
            <a:xfrm>
              <a:off x="2880" y="2109"/>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69" name="Line 33">
              <a:extLst>
                <a:ext uri="{FF2B5EF4-FFF2-40B4-BE49-F238E27FC236}">
                  <a16:creationId xmlns:a16="http://schemas.microsoft.com/office/drawing/2014/main" id="{8F427C2D-860C-DF45-BBD0-36B61D3D2401}"/>
                </a:ext>
              </a:extLst>
            </p:cNvPr>
            <p:cNvSpPr>
              <a:spLocks noChangeShapeType="1"/>
            </p:cNvSpPr>
            <p:nvPr/>
          </p:nvSpPr>
          <p:spPr bwMode="auto">
            <a:xfrm>
              <a:off x="2880" y="2637"/>
              <a:ext cx="288"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70" name="Text Box 34">
              <a:extLst>
                <a:ext uri="{FF2B5EF4-FFF2-40B4-BE49-F238E27FC236}">
                  <a16:creationId xmlns:a16="http://schemas.microsoft.com/office/drawing/2014/main" id="{A70EFC79-F04E-3542-B81B-AB118D79F82C}"/>
                </a:ext>
              </a:extLst>
            </p:cNvPr>
            <p:cNvSpPr txBox="1">
              <a:spLocks noChangeArrowheads="1"/>
            </p:cNvSpPr>
            <p:nvPr/>
          </p:nvSpPr>
          <p:spPr bwMode="auto">
            <a:xfrm>
              <a:off x="3252" y="1518"/>
              <a:ext cx="6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matches</a:t>
              </a:r>
            </a:p>
          </p:txBody>
        </p:sp>
        <p:sp>
          <p:nvSpPr>
            <p:cNvPr id="10271" name="Text Box 35">
              <a:extLst>
                <a:ext uri="{FF2B5EF4-FFF2-40B4-BE49-F238E27FC236}">
                  <a16:creationId xmlns:a16="http://schemas.microsoft.com/office/drawing/2014/main" id="{AD2C6404-1EA6-3E4B-8CBE-7155A51A0B2B}"/>
                </a:ext>
              </a:extLst>
            </p:cNvPr>
            <p:cNvSpPr txBox="1">
              <a:spLocks noChangeArrowheads="1"/>
            </p:cNvSpPr>
            <p:nvPr/>
          </p:nvSpPr>
          <p:spPr bwMode="auto">
            <a:xfrm>
              <a:off x="3252" y="1767"/>
              <a:ext cx="6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matches</a:t>
              </a:r>
            </a:p>
          </p:txBody>
        </p:sp>
        <p:sp>
          <p:nvSpPr>
            <p:cNvPr id="10272" name="Text Box 36">
              <a:extLst>
                <a:ext uri="{FF2B5EF4-FFF2-40B4-BE49-F238E27FC236}">
                  <a16:creationId xmlns:a16="http://schemas.microsoft.com/office/drawing/2014/main" id="{6702BEE6-E06B-7A47-86FB-8A9218846C33}"/>
                </a:ext>
              </a:extLst>
            </p:cNvPr>
            <p:cNvSpPr txBox="1">
              <a:spLocks noChangeArrowheads="1"/>
            </p:cNvSpPr>
            <p:nvPr/>
          </p:nvSpPr>
          <p:spPr bwMode="auto">
            <a:xfrm>
              <a:off x="3258" y="1998"/>
              <a:ext cx="6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matches</a:t>
              </a:r>
            </a:p>
          </p:txBody>
        </p:sp>
        <p:sp>
          <p:nvSpPr>
            <p:cNvPr id="10273" name="Text Box 37">
              <a:extLst>
                <a:ext uri="{FF2B5EF4-FFF2-40B4-BE49-F238E27FC236}">
                  <a16:creationId xmlns:a16="http://schemas.microsoft.com/office/drawing/2014/main" id="{398F37A2-89D2-E342-AB6B-F9780DB79D48}"/>
                </a:ext>
              </a:extLst>
            </p:cNvPr>
            <p:cNvSpPr txBox="1">
              <a:spLocks noChangeArrowheads="1"/>
            </p:cNvSpPr>
            <p:nvPr/>
          </p:nvSpPr>
          <p:spPr bwMode="auto">
            <a:xfrm>
              <a:off x="3276" y="2532"/>
              <a:ext cx="6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solidFill>
                    <a:srgbClr val="000000"/>
                  </a:solidFill>
                  <a:latin typeface="Arial" panose="020B0604020202020204" pitchFamily="34" charset="0"/>
                  <a:ea typeface="宋体" panose="02010600030101010101" pitchFamily="2" charset="-122"/>
                </a:rPr>
                <a:t>matches</a:t>
              </a:r>
            </a:p>
          </p:txBody>
        </p:sp>
      </p:grpSp>
      <p:grpSp>
        <p:nvGrpSpPr>
          <p:cNvPr id="77862" name="Group 38">
            <a:extLst>
              <a:ext uri="{FF2B5EF4-FFF2-40B4-BE49-F238E27FC236}">
                <a16:creationId xmlns:a16="http://schemas.microsoft.com/office/drawing/2014/main" id="{51E00659-961E-DE46-B046-2CFABC979935}"/>
              </a:ext>
            </a:extLst>
          </p:cNvPr>
          <p:cNvGrpSpPr>
            <a:grpSpLocks/>
          </p:cNvGrpSpPr>
          <p:nvPr/>
        </p:nvGrpSpPr>
        <p:grpSpPr bwMode="auto">
          <a:xfrm>
            <a:off x="7924800" y="2267462"/>
            <a:ext cx="2457450" cy="685800"/>
            <a:chOff x="3984" y="1872"/>
            <a:chExt cx="1548" cy="432"/>
          </a:xfrm>
        </p:grpSpPr>
        <p:sp>
          <p:nvSpPr>
            <p:cNvPr id="10248" name="Text Box 39">
              <a:extLst>
                <a:ext uri="{FF2B5EF4-FFF2-40B4-BE49-F238E27FC236}">
                  <a16:creationId xmlns:a16="http://schemas.microsoft.com/office/drawing/2014/main" id="{175F4276-6BD3-5340-AF31-82170EEA16F3}"/>
                </a:ext>
              </a:extLst>
            </p:cNvPr>
            <p:cNvSpPr txBox="1">
              <a:spLocks noChangeArrowheads="1"/>
            </p:cNvSpPr>
            <p:nvPr/>
          </p:nvSpPr>
          <p:spPr bwMode="auto">
            <a:xfrm>
              <a:off x="4183" y="1958"/>
              <a:ext cx="3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i="1">
                  <a:latin typeface="Arial" panose="020B0604020202020204" pitchFamily="34" charset="0"/>
                  <a:ea typeface="宋体" panose="02010600030101010101" pitchFamily="2" charset="-122"/>
                </a:rPr>
                <a:t>cat</a:t>
              </a:r>
              <a:endParaRPr lang="en-US" altLang="zh-CN" sz="2000">
                <a:latin typeface="Arial" panose="020B0604020202020204" pitchFamily="34" charset="0"/>
                <a:ea typeface="宋体" panose="02010600030101010101" pitchFamily="2" charset="-122"/>
              </a:endParaRPr>
            </a:p>
          </p:txBody>
        </p:sp>
        <p:sp>
          <p:nvSpPr>
            <p:cNvPr id="10249" name="Line 40">
              <a:extLst>
                <a:ext uri="{FF2B5EF4-FFF2-40B4-BE49-F238E27FC236}">
                  <a16:creationId xmlns:a16="http://schemas.microsoft.com/office/drawing/2014/main" id="{2E9CD806-AB38-7C44-B496-63EB707435C7}"/>
                </a:ext>
              </a:extLst>
            </p:cNvPr>
            <p:cNvSpPr>
              <a:spLocks noChangeShapeType="1"/>
            </p:cNvSpPr>
            <p:nvPr/>
          </p:nvSpPr>
          <p:spPr bwMode="auto">
            <a:xfrm>
              <a:off x="3984" y="2082"/>
              <a:ext cx="192"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0" name="Line 41">
              <a:extLst>
                <a:ext uri="{FF2B5EF4-FFF2-40B4-BE49-F238E27FC236}">
                  <a16:creationId xmlns:a16="http://schemas.microsoft.com/office/drawing/2014/main" id="{02361241-BCD2-A64C-B2A1-8277B65942AD}"/>
                </a:ext>
              </a:extLst>
            </p:cNvPr>
            <p:cNvSpPr>
              <a:spLocks noChangeShapeType="1"/>
            </p:cNvSpPr>
            <p:nvPr/>
          </p:nvSpPr>
          <p:spPr bwMode="auto">
            <a:xfrm>
              <a:off x="4560" y="2082"/>
              <a:ext cx="192"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1" name="Rectangle 42">
              <a:extLst>
                <a:ext uri="{FF2B5EF4-FFF2-40B4-BE49-F238E27FC236}">
                  <a16:creationId xmlns:a16="http://schemas.microsoft.com/office/drawing/2014/main" id="{8CA70EB5-061B-6F4B-A7AB-15D37E54715A}"/>
                </a:ext>
              </a:extLst>
            </p:cNvPr>
            <p:cNvSpPr>
              <a:spLocks noChangeArrowheads="1"/>
            </p:cNvSpPr>
            <p:nvPr/>
          </p:nvSpPr>
          <p:spPr bwMode="auto">
            <a:xfrm>
              <a:off x="4812" y="1872"/>
              <a:ext cx="720" cy="432"/>
            </a:xfrm>
            <a:prstGeom prst="rect">
              <a:avLst/>
            </a:prstGeom>
            <a:solidFill>
              <a:srgbClr val="FFFFFF"/>
            </a:solidFill>
            <a:ln w="9525">
              <a:solidFill>
                <a:srgbClr val="000000"/>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52" name="Text Box 43">
              <a:extLst>
                <a:ext uri="{FF2B5EF4-FFF2-40B4-BE49-F238E27FC236}">
                  <a16:creationId xmlns:a16="http://schemas.microsoft.com/office/drawing/2014/main" id="{7D2FE600-DD99-AD4E-B001-011EDAD3F514}"/>
                </a:ext>
              </a:extLst>
            </p:cNvPr>
            <p:cNvSpPr txBox="1">
              <a:spLocks noChangeArrowheads="1"/>
            </p:cNvSpPr>
            <p:nvPr/>
          </p:nvSpPr>
          <p:spPr bwMode="auto">
            <a:xfrm>
              <a:off x="4818" y="1881"/>
              <a:ext cx="7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b="1">
                  <a:solidFill>
                    <a:srgbClr val="000000"/>
                  </a:solidFill>
                  <a:latin typeface="Arial" panose="020B0604020202020204" pitchFamily="34" charset="0"/>
                  <a:ea typeface="宋体" panose="02010600030101010101" pitchFamily="2" charset="-122"/>
                </a:rPr>
                <a:t>All</a:t>
              </a:r>
            </a:p>
            <a:p>
              <a:pPr algn="ctr" eaLnBrk="1" hangingPunct="1"/>
              <a:r>
                <a:rPr lang="en-US" altLang="zh-CN" b="1">
                  <a:solidFill>
                    <a:srgbClr val="000000"/>
                  </a:solidFill>
                  <a:latin typeface="Arial" panose="020B0604020202020204" pitchFamily="34" charset="0"/>
                  <a:ea typeface="宋体" panose="02010600030101010101" pitchFamily="2" charset="-122"/>
                </a:rPr>
                <a:t>matches</a:t>
              </a:r>
            </a:p>
          </p:txBody>
        </p:sp>
      </p:grpSp>
      <p:sp>
        <p:nvSpPr>
          <p:cNvPr id="47" name="Rectangle 2">
            <a:extLst>
              <a:ext uri="{FF2B5EF4-FFF2-40B4-BE49-F238E27FC236}">
                <a16:creationId xmlns:a16="http://schemas.microsoft.com/office/drawing/2014/main" id="{4142595B-FC11-EF49-BC1C-3D30F5F6382E}"/>
              </a:ext>
            </a:extLst>
          </p:cNvPr>
          <p:cNvSpPr>
            <a:spLocks noGrp="1" noChangeArrowheads="1"/>
          </p:cNvSpPr>
          <p:nvPr>
            <p:ph type="title"/>
          </p:nvPr>
        </p:nvSpPr>
        <p:spPr>
          <a:xfrm>
            <a:off x="0" y="0"/>
            <a:ext cx="12192000" cy="1143000"/>
          </a:xfrm>
        </p:spPr>
        <p:txBody>
          <a:bodyPr/>
          <a:lstStyle/>
          <a:p>
            <a:r>
              <a:rPr lang="en-US" altLang="zh-CN" sz="4800" b="1" dirty="0">
                <a:solidFill>
                  <a:srgbClr val="2431FF"/>
                </a:solidFill>
                <a:ea typeface="SimHei" panose="02010609060101010101" pitchFamily="49" charset="-122"/>
              </a:rPr>
              <a:t>MapReduce</a:t>
            </a:r>
            <a:r>
              <a:rPr lang="zh-CN" altLang="en-US" sz="4800" b="1" dirty="0">
                <a:solidFill>
                  <a:srgbClr val="2431FF"/>
                </a:solidFill>
                <a:ea typeface="SimHei" panose="02010609060101010101" pitchFamily="49" charset="-122"/>
              </a:rPr>
              <a:t>示例</a:t>
            </a:r>
            <a:r>
              <a:rPr lang="en-US" altLang="zh-CN" sz="4800" b="1" dirty="0">
                <a:solidFill>
                  <a:srgbClr val="2431FF"/>
                </a:solidFill>
                <a:ea typeface="SimHei" panose="02010609060101010101" pitchFamily="49" charset="-122"/>
              </a:rPr>
              <a:t>-</a:t>
            </a:r>
            <a:r>
              <a:rPr lang="zh-CN" altLang="en-US" sz="4800" b="1" dirty="0">
                <a:solidFill>
                  <a:srgbClr val="2431FF"/>
                </a:solidFill>
              </a:rPr>
              <a:t>分布式查找</a:t>
            </a:r>
            <a:endParaRPr lang="en-US" altLang="zh-CN" sz="4800" b="1" dirty="0">
              <a:solidFill>
                <a:srgbClr val="2431FF"/>
              </a:solidFill>
              <a:ea typeface="SimHei" panose="02010609060101010101" pitchFamily="49" charset="-122"/>
            </a:endParaRPr>
          </a:p>
        </p:txBody>
      </p:sp>
    </p:spTree>
    <p:extLst>
      <p:ext uri="{BB962C8B-B14F-4D97-AF65-F5344CB8AC3E}">
        <p14:creationId xmlns:p14="http://schemas.microsoft.com/office/powerpoint/2010/main" val="375122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b="1" dirty="0">
                <a:solidFill>
                  <a:srgbClr val="233D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189470" y="1166018"/>
            <a:ext cx="11734799" cy="5691982"/>
          </a:xfrm>
        </p:spPr>
        <p:txBody>
          <a:bodyPr>
            <a:normAutofit/>
          </a:bodyPr>
          <a:lstStyle/>
          <a:p>
            <a:pPr>
              <a:spcBef>
                <a:spcPts val="0"/>
              </a:spcBef>
              <a:spcAft>
                <a:spcPts val="1200"/>
              </a:spcAft>
            </a:pPr>
            <a:r>
              <a:rPr kumimoji="1" lang="zh-CN" altLang="en-US" sz="3200" dirty="0"/>
              <a:t>分布式数据处理基本概念</a:t>
            </a:r>
            <a:endParaRPr kumimoji="1" lang="en-US" altLang="zh-CN" sz="3200" dirty="0"/>
          </a:p>
          <a:p>
            <a:pPr>
              <a:spcBef>
                <a:spcPts val="0"/>
              </a:spcBef>
              <a:spcAft>
                <a:spcPts val="1200"/>
              </a:spcAft>
            </a:pPr>
            <a:r>
              <a:rPr kumimoji="1" lang="zh-CN" altLang="en-US" sz="3200" dirty="0"/>
              <a:t>分布式数据处理模式：批处理与流处理</a:t>
            </a:r>
            <a:endParaRPr kumimoji="1" lang="en-US" altLang="zh-CN" sz="3200" dirty="0"/>
          </a:p>
          <a:p>
            <a:pPr>
              <a:spcBef>
                <a:spcPts val="0"/>
              </a:spcBef>
              <a:spcAft>
                <a:spcPts val="1200"/>
              </a:spcAft>
            </a:pPr>
            <a:r>
              <a:rPr kumimoji="1" lang="zh-CN" altLang="en-US" sz="3200" dirty="0"/>
              <a:t>批处理计算模型：</a:t>
            </a:r>
            <a:r>
              <a:rPr kumimoji="1" lang="en-US" altLang="zh-CN" sz="3200" dirty="0"/>
              <a:t>MapReduce</a:t>
            </a:r>
          </a:p>
          <a:p>
            <a:pPr lvl="1">
              <a:spcBef>
                <a:spcPts val="0"/>
              </a:spcBef>
              <a:spcAft>
                <a:spcPts val="1200"/>
              </a:spcAft>
            </a:pPr>
            <a:r>
              <a:rPr kumimoji="1" lang="en-US" altLang="zh-CN" sz="2800" dirty="0"/>
              <a:t>MapReduce</a:t>
            </a:r>
            <a:r>
              <a:rPr kumimoji="1" lang="zh-CN" altLang="en-US" sz="2800" dirty="0"/>
              <a:t>基本概念</a:t>
            </a:r>
            <a:endParaRPr kumimoji="1" lang="en-US" altLang="zh-CN" sz="2800" dirty="0"/>
          </a:p>
          <a:p>
            <a:pPr lvl="1">
              <a:spcBef>
                <a:spcPts val="0"/>
              </a:spcBef>
              <a:spcAft>
                <a:spcPts val="1200"/>
              </a:spcAft>
            </a:pPr>
            <a:r>
              <a:rPr kumimoji="1" lang="en-US" altLang="zh-CN" sz="2800" dirty="0">
                <a:solidFill>
                  <a:srgbClr val="FF0000"/>
                </a:solidFill>
              </a:rPr>
              <a:t>MapReduce</a:t>
            </a:r>
            <a:r>
              <a:rPr kumimoji="1" lang="zh-CN" altLang="en-US" sz="2800" dirty="0">
                <a:solidFill>
                  <a:srgbClr val="FF0000"/>
                </a:solidFill>
              </a:rPr>
              <a:t>框架</a:t>
            </a:r>
            <a:endParaRPr kumimoji="1" lang="en-US" altLang="zh-CN" sz="2800" dirty="0">
              <a:solidFill>
                <a:srgbClr val="FF0000"/>
              </a:solidFill>
            </a:endParaRPr>
          </a:p>
          <a:p>
            <a:pPr lvl="1">
              <a:spcBef>
                <a:spcPts val="0"/>
              </a:spcBef>
              <a:spcAft>
                <a:spcPts val="1200"/>
              </a:spcAft>
            </a:pPr>
            <a:r>
              <a:rPr kumimoji="1" lang="en-US" altLang="zh-CN" sz="2800" dirty="0"/>
              <a:t>MapReduce</a:t>
            </a:r>
            <a:r>
              <a:rPr kumimoji="1" lang="zh-CN" altLang="en-US" sz="2800" dirty="0"/>
              <a:t>底层设计</a:t>
            </a:r>
            <a:endParaRPr kumimoji="1" lang="en-US" altLang="zh-CN" sz="2800" dirty="0"/>
          </a:p>
          <a:p>
            <a:pPr lvl="1">
              <a:spcBef>
                <a:spcPts val="0"/>
              </a:spcBef>
              <a:spcAft>
                <a:spcPts val="1200"/>
              </a:spcAft>
            </a:pPr>
            <a:r>
              <a:rPr kumimoji="1" lang="en-US" altLang="zh-CN" sz="2800" dirty="0"/>
              <a:t>MapReduce</a:t>
            </a:r>
            <a:r>
              <a:rPr kumimoji="1" lang="zh-CN" altLang="en-US" sz="2800" dirty="0"/>
              <a:t>的多平台实现</a:t>
            </a:r>
            <a:endParaRPr kumimoji="1" lang="en-US" altLang="zh-CN" sz="2800" dirty="0"/>
          </a:p>
          <a:p>
            <a:pPr>
              <a:spcBef>
                <a:spcPts val="0"/>
              </a:spcBef>
              <a:spcAft>
                <a:spcPts val="1200"/>
              </a:spcAft>
            </a:pPr>
            <a:r>
              <a:rPr kumimoji="1" lang="zh-CN" altLang="en-US" sz="3200" dirty="0"/>
              <a:t>讨论和总结</a:t>
            </a:r>
          </a:p>
        </p:txBody>
      </p:sp>
    </p:spTree>
    <p:extLst>
      <p:ext uri="{BB962C8B-B14F-4D97-AF65-F5344CB8AC3E}">
        <p14:creationId xmlns:p14="http://schemas.microsoft.com/office/powerpoint/2010/main" val="3136912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7B0E5B9B-6726-6D49-8E13-9EB7E52DB540}"/>
              </a:ext>
            </a:extLst>
          </p:cNvPr>
          <p:cNvSpPr>
            <a:spLocks noGrp="1" noChangeArrowheads="1"/>
          </p:cNvSpPr>
          <p:nvPr>
            <p:ph type="title"/>
          </p:nvPr>
        </p:nvSpPr>
        <p:spPr/>
        <p:txBody>
          <a:bodyPr/>
          <a:lstStyle/>
          <a:p>
            <a:r>
              <a:rPr lang="zh-CN" altLang="en-US" sz="4800" b="1" dirty="0">
                <a:solidFill>
                  <a:srgbClr val="2431FF"/>
                </a:solidFill>
              </a:rPr>
              <a:t>基本</a:t>
            </a:r>
            <a:r>
              <a:rPr lang="en-US" altLang="zh-CN" sz="4800" b="1" dirty="0">
                <a:solidFill>
                  <a:srgbClr val="2431FF"/>
                </a:solidFill>
              </a:rPr>
              <a:t>MapReduce</a:t>
            </a:r>
            <a:r>
              <a:rPr lang="zh-CN" altLang="en-US" sz="4800" b="1" dirty="0">
                <a:solidFill>
                  <a:srgbClr val="2431FF"/>
                </a:solidFill>
              </a:rPr>
              <a:t>框架</a:t>
            </a:r>
            <a:endParaRPr lang="en-US" altLang="zh-CN" sz="4800" b="1" dirty="0">
              <a:solidFill>
                <a:srgbClr val="2431FF"/>
              </a:solidFill>
            </a:endParaRPr>
          </a:p>
        </p:txBody>
      </p:sp>
      <p:graphicFrame>
        <p:nvGraphicFramePr>
          <p:cNvPr id="12290" name="Object 35">
            <a:extLst>
              <a:ext uri="{FF2B5EF4-FFF2-40B4-BE49-F238E27FC236}">
                <a16:creationId xmlns:a16="http://schemas.microsoft.com/office/drawing/2014/main" id="{ECFCA439-EEA5-2A4A-AC9F-DD9B31F1DB65}"/>
              </a:ext>
            </a:extLst>
          </p:cNvPr>
          <p:cNvGraphicFramePr>
            <a:graphicFrameLocks noGrp="1" noChangeAspect="1"/>
          </p:cNvGraphicFramePr>
          <p:nvPr>
            <p:ph idx="4294967295"/>
            <p:extLst>
              <p:ext uri="{D42A27DB-BD31-4B8C-83A1-F6EECF244321}">
                <p14:modId xmlns:p14="http://schemas.microsoft.com/office/powerpoint/2010/main" val="463463766"/>
              </p:ext>
            </p:extLst>
          </p:nvPr>
        </p:nvGraphicFramePr>
        <p:xfrm>
          <a:off x="2590800" y="2130425"/>
          <a:ext cx="409575" cy="533400"/>
        </p:xfrm>
        <a:graphic>
          <a:graphicData uri="http://schemas.openxmlformats.org/presentationml/2006/ole">
            <mc:AlternateContent xmlns:mc="http://schemas.openxmlformats.org/markup-compatibility/2006">
              <mc:Choice xmlns:v="urn:schemas-microsoft-com:vml" Requires="v">
                <p:oleObj spid="_x0000_s15508" name="Visio" r:id="rId4" imgW="419100" imgH="546100" progId="Visio.Drawing.11">
                  <p:embed/>
                </p:oleObj>
              </mc:Choice>
              <mc:Fallback>
                <p:oleObj name="Visio" r:id="rId4" imgW="419100" imgH="546100" progId="Visio.Drawing.11">
                  <p:embed/>
                  <p:pic>
                    <p:nvPicPr>
                      <p:cNvPr id="12290" name="Object 35">
                        <a:extLst>
                          <a:ext uri="{FF2B5EF4-FFF2-40B4-BE49-F238E27FC236}">
                            <a16:creationId xmlns:a16="http://schemas.microsoft.com/office/drawing/2014/main" id="{ECFCA439-EEA5-2A4A-AC9F-DD9B31F1DB65}"/>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130425"/>
                        <a:ext cx="4095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1" name="Rectangle 6">
            <a:extLst>
              <a:ext uri="{FF2B5EF4-FFF2-40B4-BE49-F238E27FC236}">
                <a16:creationId xmlns:a16="http://schemas.microsoft.com/office/drawing/2014/main" id="{F6733D78-E5A0-C04D-AA7C-6925B7ADAFE6}"/>
              </a:ext>
            </a:extLst>
          </p:cNvPr>
          <p:cNvSpPr>
            <a:spLocks noChangeArrowheads="1"/>
          </p:cNvSpPr>
          <p:nvPr/>
        </p:nvSpPr>
        <p:spPr bwMode="auto">
          <a:xfrm>
            <a:off x="5565775" y="1939925"/>
            <a:ext cx="1295400" cy="609600"/>
          </a:xfrm>
          <a:prstGeom prst="rect">
            <a:avLst/>
          </a:prstGeom>
          <a:solidFill>
            <a:schemeClr val="folHlink"/>
          </a:solidFill>
          <a:ln w="9525">
            <a:solidFill>
              <a:schemeClr val="tx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dirty="0">
                <a:solidFill>
                  <a:srgbClr val="FFFF00"/>
                </a:solidFill>
                <a:latin typeface="Arial" panose="020B0604020202020204" pitchFamily="34" charset="0"/>
                <a:ea typeface="宋体" panose="02010600030101010101" pitchFamily="2" charset="-122"/>
              </a:rPr>
              <a:t>Job tracker</a:t>
            </a:r>
          </a:p>
        </p:txBody>
      </p:sp>
      <p:sp>
        <p:nvSpPr>
          <p:cNvPr id="12292" name="Rectangle 7">
            <a:extLst>
              <a:ext uri="{FF2B5EF4-FFF2-40B4-BE49-F238E27FC236}">
                <a16:creationId xmlns:a16="http://schemas.microsoft.com/office/drawing/2014/main" id="{9171CA81-8D70-EF43-B46A-EACF7C2119C0}"/>
              </a:ext>
            </a:extLst>
          </p:cNvPr>
          <p:cNvSpPr>
            <a:spLocks noChangeArrowheads="1"/>
          </p:cNvSpPr>
          <p:nvPr/>
        </p:nvSpPr>
        <p:spPr bwMode="auto">
          <a:xfrm>
            <a:off x="3051175" y="4225925"/>
            <a:ext cx="13716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dirty="0">
                <a:solidFill>
                  <a:schemeClr val="bg1"/>
                </a:solidFill>
                <a:latin typeface="Arial" panose="020B0604020202020204" pitchFamily="34" charset="0"/>
                <a:ea typeface="宋体" panose="02010600030101010101" pitchFamily="2" charset="-122"/>
              </a:rPr>
              <a:t>Task tracker</a:t>
            </a:r>
          </a:p>
        </p:txBody>
      </p:sp>
      <p:sp>
        <p:nvSpPr>
          <p:cNvPr id="12293" name="Rectangle 8">
            <a:extLst>
              <a:ext uri="{FF2B5EF4-FFF2-40B4-BE49-F238E27FC236}">
                <a16:creationId xmlns:a16="http://schemas.microsoft.com/office/drawing/2014/main" id="{8EAA7AF4-D3DF-C445-B1B8-681A69548CA0}"/>
              </a:ext>
            </a:extLst>
          </p:cNvPr>
          <p:cNvSpPr>
            <a:spLocks noChangeArrowheads="1"/>
          </p:cNvSpPr>
          <p:nvPr/>
        </p:nvSpPr>
        <p:spPr bwMode="auto">
          <a:xfrm>
            <a:off x="5565775" y="4225925"/>
            <a:ext cx="1295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dirty="0">
                <a:solidFill>
                  <a:schemeClr val="bg1"/>
                </a:solidFill>
                <a:latin typeface="Arial" panose="020B0604020202020204" pitchFamily="34" charset="0"/>
                <a:ea typeface="宋体" panose="02010600030101010101" pitchFamily="2" charset="-122"/>
              </a:rPr>
              <a:t>Task tracker</a:t>
            </a:r>
          </a:p>
        </p:txBody>
      </p:sp>
      <p:sp>
        <p:nvSpPr>
          <p:cNvPr id="12294" name="Rectangle 9">
            <a:extLst>
              <a:ext uri="{FF2B5EF4-FFF2-40B4-BE49-F238E27FC236}">
                <a16:creationId xmlns:a16="http://schemas.microsoft.com/office/drawing/2014/main" id="{0CC1AA7F-D570-F048-9A84-8B7EAD4D1133}"/>
              </a:ext>
            </a:extLst>
          </p:cNvPr>
          <p:cNvSpPr>
            <a:spLocks noChangeArrowheads="1"/>
          </p:cNvSpPr>
          <p:nvPr/>
        </p:nvSpPr>
        <p:spPr bwMode="auto">
          <a:xfrm>
            <a:off x="8156575" y="4225925"/>
            <a:ext cx="1295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dirty="0">
                <a:solidFill>
                  <a:schemeClr val="bg1"/>
                </a:solidFill>
                <a:latin typeface="Arial" panose="020B0604020202020204" pitchFamily="34" charset="0"/>
                <a:ea typeface="宋体" panose="02010600030101010101" pitchFamily="2" charset="-122"/>
              </a:rPr>
              <a:t>Task tracker</a:t>
            </a:r>
          </a:p>
        </p:txBody>
      </p:sp>
      <p:sp>
        <p:nvSpPr>
          <p:cNvPr id="12295" name="Rectangle 10">
            <a:extLst>
              <a:ext uri="{FF2B5EF4-FFF2-40B4-BE49-F238E27FC236}">
                <a16:creationId xmlns:a16="http://schemas.microsoft.com/office/drawing/2014/main" id="{B411C327-D9A2-014F-9D1B-806FE0FEAB89}"/>
              </a:ext>
            </a:extLst>
          </p:cNvPr>
          <p:cNvSpPr>
            <a:spLocks noChangeArrowheads="1"/>
          </p:cNvSpPr>
          <p:nvPr/>
        </p:nvSpPr>
        <p:spPr bwMode="auto">
          <a:xfrm>
            <a:off x="5413375" y="1635125"/>
            <a:ext cx="3124200" cy="13716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296" name="Rectangle 11">
            <a:extLst>
              <a:ext uri="{FF2B5EF4-FFF2-40B4-BE49-F238E27FC236}">
                <a16:creationId xmlns:a16="http://schemas.microsoft.com/office/drawing/2014/main" id="{0D82B7ED-8792-1740-9BEA-940982C885E0}"/>
              </a:ext>
            </a:extLst>
          </p:cNvPr>
          <p:cNvSpPr>
            <a:spLocks noChangeArrowheads="1"/>
          </p:cNvSpPr>
          <p:nvPr/>
        </p:nvSpPr>
        <p:spPr bwMode="auto">
          <a:xfrm>
            <a:off x="2822575" y="3997325"/>
            <a:ext cx="1828800" cy="26670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297" name="Rectangle 12">
            <a:extLst>
              <a:ext uri="{FF2B5EF4-FFF2-40B4-BE49-F238E27FC236}">
                <a16:creationId xmlns:a16="http://schemas.microsoft.com/office/drawing/2014/main" id="{B361ABBF-FEF0-8844-BDEF-464A91C1E0B9}"/>
              </a:ext>
            </a:extLst>
          </p:cNvPr>
          <p:cNvSpPr>
            <a:spLocks noChangeArrowheads="1"/>
          </p:cNvSpPr>
          <p:nvPr/>
        </p:nvSpPr>
        <p:spPr bwMode="auto">
          <a:xfrm>
            <a:off x="5260975" y="3997325"/>
            <a:ext cx="1828800" cy="26670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298" name="Rectangle 13">
            <a:extLst>
              <a:ext uri="{FF2B5EF4-FFF2-40B4-BE49-F238E27FC236}">
                <a16:creationId xmlns:a16="http://schemas.microsoft.com/office/drawing/2014/main" id="{A0DA1FFF-40A4-934D-BD16-E4FDDDF17BB8}"/>
              </a:ext>
            </a:extLst>
          </p:cNvPr>
          <p:cNvSpPr>
            <a:spLocks noChangeArrowheads="1"/>
          </p:cNvSpPr>
          <p:nvPr/>
        </p:nvSpPr>
        <p:spPr bwMode="auto">
          <a:xfrm>
            <a:off x="7927975" y="3997325"/>
            <a:ext cx="1828800" cy="26670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299" name="Text Box 14">
            <a:extLst>
              <a:ext uri="{FF2B5EF4-FFF2-40B4-BE49-F238E27FC236}">
                <a16:creationId xmlns:a16="http://schemas.microsoft.com/office/drawing/2014/main" id="{D231111D-FC6E-5D44-8013-54401E0CC8E0}"/>
              </a:ext>
            </a:extLst>
          </p:cNvPr>
          <p:cNvSpPr txBox="1">
            <a:spLocks noChangeArrowheads="1"/>
          </p:cNvSpPr>
          <p:nvPr/>
        </p:nvSpPr>
        <p:spPr bwMode="auto">
          <a:xfrm>
            <a:off x="7454900" y="1214438"/>
            <a:ext cx="145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Master node</a:t>
            </a:r>
          </a:p>
        </p:txBody>
      </p:sp>
      <p:sp>
        <p:nvSpPr>
          <p:cNvPr id="12300" name="Text Box 15">
            <a:extLst>
              <a:ext uri="{FF2B5EF4-FFF2-40B4-BE49-F238E27FC236}">
                <a16:creationId xmlns:a16="http://schemas.microsoft.com/office/drawing/2014/main" id="{5C06EA99-FC99-F04A-B243-08C6A60B9225}"/>
              </a:ext>
            </a:extLst>
          </p:cNvPr>
          <p:cNvSpPr txBox="1">
            <a:spLocks noChangeArrowheads="1"/>
          </p:cNvSpPr>
          <p:nvPr/>
        </p:nvSpPr>
        <p:spPr bwMode="auto">
          <a:xfrm>
            <a:off x="3051175" y="3616326"/>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Slave node 1</a:t>
            </a:r>
          </a:p>
        </p:txBody>
      </p:sp>
      <p:sp>
        <p:nvSpPr>
          <p:cNvPr id="12301" name="Text Box 16">
            <a:extLst>
              <a:ext uri="{FF2B5EF4-FFF2-40B4-BE49-F238E27FC236}">
                <a16:creationId xmlns:a16="http://schemas.microsoft.com/office/drawing/2014/main" id="{C9E00989-BEF8-A847-96BA-7E57F0CF571B}"/>
              </a:ext>
            </a:extLst>
          </p:cNvPr>
          <p:cNvSpPr txBox="1">
            <a:spLocks noChangeArrowheads="1"/>
          </p:cNvSpPr>
          <p:nvPr/>
        </p:nvSpPr>
        <p:spPr bwMode="auto">
          <a:xfrm>
            <a:off x="5565775" y="35544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Slave node 2</a:t>
            </a:r>
          </a:p>
        </p:txBody>
      </p:sp>
      <p:sp>
        <p:nvSpPr>
          <p:cNvPr id="12302" name="Text Box 17">
            <a:extLst>
              <a:ext uri="{FF2B5EF4-FFF2-40B4-BE49-F238E27FC236}">
                <a16:creationId xmlns:a16="http://schemas.microsoft.com/office/drawing/2014/main" id="{B9932E8D-53AC-5E47-8C07-F69CEDC427A2}"/>
              </a:ext>
            </a:extLst>
          </p:cNvPr>
          <p:cNvSpPr txBox="1">
            <a:spLocks noChangeArrowheads="1"/>
          </p:cNvSpPr>
          <p:nvPr/>
        </p:nvSpPr>
        <p:spPr bwMode="auto">
          <a:xfrm>
            <a:off x="8232775" y="3540126"/>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Slave node N</a:t>
            </a:r>
          </a:p>
        </p:txBody>
      </p:sp>
      <p:sp>
        <p:nvSpPr>
          <p:cNvPr id="12303" name="Line 19">
            <a:extLst>
              <a:ext uri="{FF2B5EF4-FFF2-40B4-BE49-F238E27FC236}">
                <a16:creationId xmlns:a16="http://schemas.microsoft.com/office/drawing/2014/main" id="{905E683D-5D67-4044-9718-DD5A69A5B20D}"/>
              </a:ext>
            </a:extLst>
          </p:cNvPr>
          <p:cNvSpPr>
            <a:spLocks noChangeShapeType="1"/>
          </p:cNvSpPr>
          <p:nvPr/>
        </p:nvSpPr>
        <p:spPr bwMode="auto">
          <a:xfrm>
            <a:off x="3660775" y="4835525"/>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4" name="AutoShape 20">
            <a:extLst>
              <a:ext uri="{FF2B5EF4-FFF2-40B4-BE49-F238E27FC236}">
                <a16:creationId xmlns:a16="http://schemas.microsoft.com/office/drawing/2014/main" id="{A2825C3A-2592-384D-AB95-85A1B014B939}"/>
              </a:ext>
            </a:extLst>
          </p:cNvPr>
          <p:cNvSpPr>
            <a:spLocks noChangeArrowheads="1"/>
          </p:cNvSpPr>
          <p:nvPr/>
        </p:nvSpPr>
        <p:spPr bwMode="auto">
          <a:xfrm>
            <a:off x="3203575" y="5368925"/>
            <a:ext cx="9906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en-US" altLang="zh-CN" b="1">
              <a:solidFill>
                <a:srgbClr val="FA1D06"/>
              </a:solidFill>
              <a:latin typeface="Arial" panose="020B0604020202020204" pitchFamily="34" charset="0"/>
              <a:ea typeface="宋体" panose="02010600030101010101" pitchFamily="2" charset="-122"/>
            </a:endParaRPr>
          </a:p>
        </p:txBody>
      </p:sp>
      <p:sp>
        <p:nvSpPr>
          <p:cNvPr id="12305" name="AutoShape 22">
            <a:extLst>
              <a:ext uri="{FF2B5EF4-FFF2-40B4-BE49-F238E27FC236}">
                <a16:creationId xmlns:a16="http://schemas.microsoft.com/office/drawing/2014/main" id="{44E48FBB-6CC3-DF4C-B3C8-DF19DDAF2BFF}"/>
              </a:ext>
            </a:extLst>
          </p:cNvPr>
          <p:cNvSpPr>
            <a:spLocks noChangeArrowheads="1"/>
          </p:cNvSpPr>
          <p:nvPr/>
        </p:nvSpPr>
        <p:spPr bwMode="auto">
          <a:xfrm>
            <a:off x="3355975" y="5521325"/>
            <a:ext cx="9906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en-US" altLang="zh-CN">
              <a:latin typeface="Arial" panose="020B0604020202020204" pitchFamily="34" charset="0"/>
              <a:ea typeface="宋体" panose="02010600030101010101" pitchFamily="2" charset="-122"/>
            </a:endParaRPr>
          </a:p>
        </p:txBody>
      </p:sp>
      <p:sp>
        <p:nvSpPr>
          <p:cNvPr id="12306" name="AutoShape 23">
            <a:extLst>
              <a:ext uri="{FF2B5EF4-FFF2-40B4-BE49-F238E27FC236}">
                <a16:creationId xmlns:a16="http://schemas.microsoft.com/office/drawing/2014/main" id="{E98BFDF0-2F46-0F4C-A75C-6DBB57DD6A57}"/>
              </a:ext>
            </a:extLst>
          </p:cNvPr>
          <p:cNvSpPr>
            <a:spLocks noChangeArrowheads="1"/>
          </p:cNvSpPr>
          <p:nvPr/>
        </p:nvSpPr>
        <p:spPr bwMode="auto">
          <a:xfrm>
            <a:off x="3508375" y="5673725"/>
            <a:ext cx="9906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en-US" altLang="zh-CN">
              <a:latin typeface="Arial" panose="020B0604020202020204" pitchFamily="34" charset="0"/>
              <a:ea typeface="宋体" panose="02010600030101010101" pitchFamily="2" charset="-122"/>
            </a:endParaRPr>
          </a:p>
        </p:txBody>
      </p:sp>
      <p:sp>
        <p:nvSpPr>
          <p:cNvPr id="12307" name="Text Box 24">
            <a:extLst>
              <a:ext uri="{FF2B5EF4-FFF2-40B4-BE49-F238E27FC236}">
                <a16:creationId xmlns:a16="http://schemas.microsoft.com/office/drawing/2014/main" id="{8BC32B3A-B2B0-7746-BC23-63D0BC05899C}"/>
              </a:ext>
            </a:extLst>
          </p:cNvPr>
          <p:cNvSpPr txBox="1">
            <a:spLocks noChangeArrowheads="1"/>
          </p:cNvSpPr>
          <p:nvPr/>
        </p:nvSpPr>
        <p:spPr bwMode="auto">
          <a:xfrm>
            <a:off x="3203575" y="624363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FA1D06"/>
                </a:solidFill>
                <a:latin typeface="Arial" panose="020B0604020202020204" pitchFamily="34" charset="0"/>
                <a:ea typeface="宋体" panose="02010600030101010101" pitchFamily="2" charset="-122"/>
              </a:rPr>
              <a:t>Workers</a:t>
            </a:r>
          </a:p>
        </p:txBody>
      </p:sp>
      <p:sp>
        <p:nvSpPr>
          <p:cNvPr id="12308" name="Text Box 27">
            <a:extLst>
              <a:ext uri="{FF2B5EF4-FFF2-40B4-BE49-F238E27FC236}">
                <a16:creationId xmlns:a16="http://schemas.microsoft.com/office/drawing/2014/main" id="{5CBCE70D-5463-F840-B6BA-A539F2A1A54F}"/>
              </a:ext>
            </a:extLst>
          </p:cNvPr>
          <p:cNvSpPr txBox="1">
            <a:spLocks noChangeArrowheads="1"/>
          </p:cNvSpPr>
          <p:nvPr/>
        </p:nvSpPr>
        <p:spPr bwMode="auto">
          <a:xfrm>
            <a:off x="2593975" y="1711326"/>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user</a:t>
            </a:r>
          </a:p>
        </p:txBody>
      </p:sp>
      <p:sp>
        <p:nvSpPr>
          <p:cNvPr id="12309" name="Line 28">
            <a:extLst>
              <a:ext uri="{FF2B5EF4-FFF2-40B4-BE49-F238E27FC236}">
                <a16:creationId xmlns:a16="http://schemas.microsoft.com/office/drawing/2014/main" id="{8C4C4C98-5A9C-C54D-805D-1126080EBDD9}"/>
              </a:ext>
            </a:extLst>
          </p:cNvPr>
          <p:cNvSpPr>
            <a:spLocks noChangeShapeType="1"/>
          </p:cNvSpPr>
          <p:nvPr/>
        </p:nvSpPr>
        <p:spPr bwMode="auto">
          <a:xfrm>
            <a:off x="3279775" y="2397125"/>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0" name="Line 29">
            <a:extLst>
              <a:ext uri="{FF2B5EF4-FFF2-40B4-BE49-F238E27FC236}">
                <a16:creationId xmlns:a16="http://schemas.microsoft.com/office/drawing/2014/main" id="{63FFB3C2-E2B5-804B-A674-E11D2CAD8A66}"/>
              </a:ext>
            </a:extLst>
          </p:cNvPr>
          <p:cNvSpPr>
            <a:spLocks noChangeShapeType="1"/>
          </p:cNvSpPr>
          <p:nvPr/>
        </p:nvSpPr>
        <p:spPr bwMode="auto">
          <a:xfrm flipH="1">
            <a:off x="4117975" y="2549525"/>
            <a:ext cx="1905000" cy="1600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1" name="Line 30">
            <a:extLst>
              <a:ext uri="{FF2B5EF4-FFF2-40B4-BE49-F238E27FC236}">
                <a16:creationId xmlns:a16="http://schemas.microsoft.com/office/drawing/2014/main" id="{01DFFF9C-A9AD-0C4B-AA43-50BAE3918F26}"/>
              </a:ext>
            </a:extLst>
          </p:cNvPr>
          <p:cNvSpPr>
            <a:spLocks noChangeShapeType="1"/>
          </p:cNvSpPr>
          <p:nvPr/>
        </p:nvSpPr>
        <p:spPr bwMode="auto">
          <a:xfrm>
            <a:off x="6251575" y="2549525"/>
            <a:ext cx="0" cy="1676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2" name="Line 31">
            <a:extLst>
              <a:ext uri="{FF2B5EF4-FFF2-40B4-BE49-F238E27FC236}">
                <a16:creationId xmlns:a16="http://schemas.microsoft.com/office/drawing/2014/main" id="{67A6BC72-6202-E64B-BEDC-4FE5204BB887}"/>
              </a:ext>
            </a:extLst>
          </p:cNvPr>
          <p:cNvSpPr>
            <a:spLocks noChangeShapeType="1"/>
          </p:cNvSpPr>
          <p:nvPr/>
        </p:nvSpPr>
        <p:spPr bwMode="auto">
          <a:xfrm>
            <a:off x="6556375" y="2549525"/>
            <a:ext cx="1981200" cy="1676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3" name="AutoShape 32">
            <a:extLst>
              <a:ext uri="{FF2B5EF4-FFF2-40B4-BE49-F238E27FC236}">
                <a16:creationId xmlns:a16="http://schemas.microsoft.com/office/drawing/2014/main" id="{6522D19D-E39E-F641-A23D-BF6652E8A091}"/>
              </a:ext>
            </a:extLst>
          </p:cNvPr>
          <p:cNvSpPr>
            <a:spLocks noChangeArrowheads="1"/>
          </p:cNvSpPr>
          <p:nvPr/>
        </p:nvSpPr>
        <p:spPr bwMode="auto">
          <a:xfrm>
            <a:off x="5641975" y="5368925"/>
            <a:ext cx="9906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en-US" altLang="zh-CN" b="1">
              <a:solidFill>
                <a:srgbClr val="FA1D06"/>
              </a:solidFill>
              <a:latin typeface="Arial" panose="020B0604020202020204" pitchFamily="34" charset="0"/>
              <a:ea typeface="宋体" panose="02010600030101010101" pitchFamily="2" charset="-122"/>
            </a:endParaRPr>
          </a:p>
        </p:txBody>
      </p:sp>
      <p:sp>
        <p:nvSpPr>
          <p:cNvPr id="12314" name="AutoShape 33">
            <a:extLst>
              <a:ext uri="{FF2B5EF4-FFF2-40B4-BE49-F238E27FC236}">
                <a16:creationId xmlns:a16="http://schemas.microsoft.com/office/drawing/2014/main" id="{D9D3DA96-1886-684D-ACD2-D89D7E0A10E4}"/>
              </a:ext>
            </a:extLst>
          </p:cNvPr>
          <p:cNvSpPr>
            <a:spLocks noChangeArrowheads="1"/>
          </p:cNvSpPr>
          <p:nvPr/>
        </p:nvSpPr>
        <p:spPr bwMode="auto">
          <a:xfrm>
            <a:off x="5794375" y="5521325"/>
            <a:ext cx="9906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en-US" altLang="zh-CN">
              <a:latin typeface="Arial" panose="020B0604020202020204" pitchFamily="34" charset="0"/>
              <a:ea typeface="宋体" panose="02010600030101010101" pitchFamily="2" charset="-122"/>
            </a:endParaRPr>
          </a:p>
        </p:txBody>
      </p:sp>
      <p:sp>
        <p:nvSpPr>
          <p:cNvPr id="12315" name="AutoShape 34">
            <a:extLst>
              <a:ext uri="{FF2B5EF4-FFF2-40B4-BE49-F238E27FC236}">
                <a16:creationId xmlns:a16="http://schemas.microsoft.com/office/drawing/2014/main" id="{1B81B6C8-4DEB-8B49-9222-5E19BA28D016}"/>
              </a:ext>
            </a:extLst>
          </p:cNvPr>
          <p:cNvSpPr>
            <a:spLocks noChangeArrowheads="1"/>
          </p:cNvSpPr>
          <p:nvPr/>
        </p:nvSpPr>
        <p:spPr bwMode="auto">
          <a:xfrm>
            <a:off x="5946775" y="5673725"/>
            <a:ext cx="9906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en-US" altLang="zh-CN">
              <a:latin typeface="Arial" panose="020B0604020202020204" pitchFamily="34" charset="0"/>
              <a:ea typeface="宋体" panose="02010600030101010101" pitchFamily="2" charset="-122"/>
            </a:endParaRPr>
          </a:p>
        </p:txBody>
      </p:sp>
      <p:sp>
        <p:nvSpPr>
          <p:cNvPr id="12316" name="Text Box 35">
            <a:extLst>
              <a:ext uri="{FF2B5EF4-FFF2-40B4-BE49-F238E27FC236}">
                <a16:creationId xmlns:a16="http://schemas.microsoft.com/office/drawing/2014/main" id="{B040B682-0AB8-004F-A7C3-78A087060B48}"/>
              </a:ext>
            </a:extLst>
          </p:cNvPr>
          <p:cNvSpPr txBox="1">
            <a:spLocks noChangeArrowheads="1"/>
          </p:cNvSpPr>
          <p:nvPr/>
        </p:nvSpPr>
        <p:spPr bwMode="auto">
          <a:xfrm>
            <a:off x="5641975" y="624363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FA1D06"/>
                </a:solidFill>
                <a:latin typeface="Arial" panose="020B0604020202020204" pitchFamily="34" charset="0"/>
                <a:ea typeface="宋体" panose="02010600030101010101" pitchFamily="2" charset="-122"/>
              </a:rPr>
              <a:t>Workers</a:t>
            </a:r>
          </a:p>
        </p:txBody>
      </p:sp>
      <p:sp>
        <p:nvSpPr>
          <p:cNvPr id="12317" name="Line 36">
            <a:extLst>
              <a:ext uri="{FF2B5EF4-FFF2-40B4-BE49-F238E27FC236}">
                <a16:creationId xmlns:a16="http://schemas.microsoft.com/office/drawing/2014/main" id="{92492BC2-FDA6-BF41-BA85-379A600CD88A}"/>
              </a:ext>
            </a:extLst>
          </p:cNvPr>
          <p:cNvSpPr>
            <a:spLocks noChangeShapeType="1"/>
          </p:cNvSpPr>
          <p:nvPr/>
        </p:nvSpPr>
        <p:spPr bwMode="auto">
          <a:xfrm>
            <a:off x="6175375" y="4835525"/>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8" name="AutoShape 37">
            <a:extLst>
              <a:ext uri="{FF2B5EF4-FFF2-40B4-BE49-F238E27FC236}">
                <a16:creationId xmlns:a16="http://schemas.microsoft.com/office/drawing/2014/main" id="{8E2AE536-2E75-C144-990C-C35172B5B5D4}"/>
              </a:ext>
            </a:extLst>
          </p:cNvPr>
          <p:cNvSpPr>
            <a:spLocks noChangeArrowheads="1"/>
          </p:cNvSpPr>
          <p:nvPr/>
        </p:nvSpPr>
        <p:spPr bwMode="auto">
          <a:xfrm>
            <a:off x="8232775" y="5368925"/>
            <a:ext cx="9906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en-US" altLang="zh-CN" b="1">
              <a:solidFill>
                <a:srgbClr val="FA1D06"/>
              </a:solidFill>
              <a:latin typeface="Arial" panose="020B0604020202020204" pitchFamily="34" charset="0"/>
              <a:ea typeface="宋体" panose="02010600030101010101" pitchFamily="2" charset="-122"/>
            </a:endParaRPr>
          </a:p>
        </p:txBody>
      </p:sp>
      <p:sp>
        <p:nvSpPr>
          <p:cNvPr id="12319" name="AutoShape 38">
            <a:extLst>
              <a:ext uri="{FF2B5EF4-FFF2-40B4-BE49-F238E27FC236}">
                <a16:creationId xmlns:a16="http://schemas.microsoft.com/office/drawing/2014/main" id="{F45916E9-0D03-074D-93BC-03CA32DC5CD2}"/>
              </a:ext>
            </a:extLst>
          </p:cNvPr>
          <p:cNvSpPr>
            <a:spLocks noChangeArrowheads="1"/>
          </p:cNvSpPr>
          <p:nvPr/>
        </p:nvSpPr>
        <p:spPr bwMode="auto">
          <a:xfrm>
            <a:off x="8385175" y="5521325"/>
            <a:ext cx="9906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en-US" altLang="zh-CN">
              <a:latin typeface="Arial" panose="020B0604020202020204" pitchFamily="34" charset="0"/>
              <a:ea typeface="宋体" panose="02010600030101010101" pitchFamily="2" charset="-122"/>
            </a:endParaRPr>
          </a:p>
        </p:txBody>
      </p:sp>
      <p:sp>
        <p:nvSpPr>
          <p:cNvPr id="12320" name="AutoShape 39">
            <a:extLst>
              <a:ext uri="{FF2B5EF4-FFF2-40B4-BE49-F238E27FC236}">
                <a16:creationId xmlns:a16="http://schemas.microsoft.com/office/drawing/2014/main" id="{C3A7AEBD-D7EA-434C-A8AD-BF69A5559852}"/>
              </a:ext>
            </a:extLst>
          </p:cNvPr>
          <p:cNvSpPr>
            <a:spLocks noChangeArrowheads="1"/>
          </p:cNvSpPr>
          <p:nvPr/>
        </p:nvSpPr>
        <p:spPr bwMode="auto">
          <a:xfrm>
            <a:off x="8537575" y="5673725"/>
            <a:ext cx="9906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en-US" altLang="zh-CN">
              <a:latin typeface="Arial" panose="020B0604020202020204" pitchFamily="34" charset="0"/>
              <a:ea typeface="宋体" panose="02010600030101010101" pitchFamily="2" charset="-122"/>
            </a:endParaRPr>
          </a:p>
        </p:txBody>
      </p:sp>
      <p:sp>
        <p:nvSpPr>
          <p:cNvPr id="12321" name="Text Box 40">
            <a:extLst>
              <a:ext uri="{FF2B5EF4-FFF2-40B4-BE49-F238E27FC236}">
                <a16:creationId xmlns:a16="http://schemas.microsoft.com/office/drawing/2014/main" id="{841C5BA0-CBBA-6D48-BF7C-E307DE3F9B64}"/>
              </a:ext>
            </a:extLst>
          </p:cNvPr>
          <p:cNvSpPr txBox="1">
            <a:spLocks noChangeArrowheads="1"/>
          </p:cNvSpPr>
          <p:nvPr/>
        </p:nvSpPr>
        <p:spPr bwMode="auto">
          <a:xfrm>
            <a:off x="8232775" y="624363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FA1D06"/>
                </a:solidFill>
                <a:latin typeface="Arial" panose="020B0604020202020204" pitchFamily="34" charset="0"/>
                <a:ea typeface="宋体" panose="02010600030101010101" pitchFamily="2" charset="-122"/>
              </a:rPr>
              <a:t>Workers</a:t>
            </a:r>
          </a:p>
        </p:txBody>
      </p:sp>
      <p:sp>
        <p:nvSpPr>
          <p:cNvPr id="12322" name="Line 41">
            <a:extLst>
              <a:ext uri="{FF2B5EF4-FFF2-40B4-BE49-F238E27FC236}">
                <a16:creationId xmlns:a16="http://schemas.microsoft.com/office/drawing/2014/main" id="{EA85EFC5-56EC-6542-B3AC-7020A0839185}"/>
              </a:ext>
            </a:extLst>
          </p:cNvPr>
          <p:cNvSpPr>
            <a:spLocks noChangeShapeType="1"/>
          </p:cNvSpPr>
          <p:nvPr/>
        </p:nvSpPr>
        <p:spPr bwMode="auto">
          <a:xfrm>
            <a:off x="8766175" y="4835525"/>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 name="文本框 3">
            <a:extLst>
              <a:ext uri="{FF2B5EF4-FFF2-40B4-BE49-F238E27FC236}">
                <a16:creationId xmlns:a16="http://schemas.microsoft.com/office/drawing/2014/main" id="{2D40ABF6-E023-3E41-AF77-755122C70C63}"/>
              </a:ext>
            </a:extLst>
          </p:cNvPr>
          <p:cNvSpPr txBox="1"/>
          <p:nvPr/>
        </p:nvSpPr>
        <p:spPr>
          <a:xfrm>
            <a:off x="3810000" y="2006641"/>
            <a:ext cx="529312" cy="369332"/>
          </a:xfrm>
          <a:prstGeom prst="rect">
            <a:avLst/>
          </a:prstGeom>
          <a:noFill/>
        </p:spPr>
        <p:txBody>
          <a:bodyPr wrap="none" rtlCol="0">
            <a:spAutoFit/>
          </a:bodyPr>
          <a:lstStyle/>
          <a:p>
            <a:r>
              <a:rPr kumimoji="1" lang="en-US" altLang="zh-CN" dirty="0"/>
              <a:t>Job</a:t>
            </a:r>
            <a:endParaRPr kumimoji="1" lang="zh-CN" altLang="en-US" dirty="0"/>
          </a:p>
        </p:txBody>
      </p:sp>
    </p:spTree>
    <p:extLst>
      <p:ext uri="{BB962C8B-B14F-4D97-AF65-F5344CB8AC3E}">
        <p14:creationId xmlns:p14="http://schemas.microsoft.com/office/powerpoint/2010/main" val="1576000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FC2AC-F5EC-594B-9F74-60D54615C9B3}"/>
              </a:ext>
            </a:extLst>
          </p:cNvPr>
          <p:cNvSpPr>
            <a:spLocks noGrp="1"/>
          </p:cNvSpPr>
          <p:nvPr>
            <p:ph type="title"/>
          </p:nvPr>
        </p:nvSpPr>
        <p:spPr/>
        <p:txBody>
          <a:bodyPr/>
          <a:lstStyle/>
          <a:p>
            <a:r>
              <a:rPr lang="zh-CN" altLang="en-US" sz="4800" b="1" dirty="0">
                <a:solidFill>
                  <a:srgbClr val="2431FF"/>
                </a:solidFill>
              </a:rPr>
              <a:t>基本</a:t>
            </a:r>
            <a:r>
              <a:rPr kumimoji="1" lang="en-US" altLang="zh-CN" sz="4800" b="1" dirty="0">
                <a:solidFill>
                  <a:srgbClr val="2431FF"/>
                </a:solidFill>
              </a:rPr>
              <a:t>MapReduce</a:t>
            </a:r>
            <a:r>
              <a:rPr kumimoji="1" lang="zh-CN" altLang="en-US" sz="4800" b="1" dirty="0">
                <a:solidFill>
                  <a:srgbClr val="2431FF"/>
                </a:solidFill>
              </a:rPr>
              <a:t>框架流程</a:t>
            </a:r>
          </a:p>
        </p:txBody>
      </p:sp>
      <p:sp>
        <p:nvSpPr>
          <p:cNvPr id="4" name="内容占位符 3">
            <a:extLst>
              <a:ext uri="{FF2B5EF4-FFF2-40B4-BE49-F238E27FC236}">
                <a16:creationId xmlns:a16="http://schemas.microsoft.com/office/drawing/2014/main" id="{36DC2FB1-BA42-FD44-ADA5-F2AE49F8DC37}"/>
              </a:ext>
            </a:extLst>
          </p:cNvPr>
          <p:cNvSpPr txBox="1">
            <a:spLocks noGrp="1"/>
          </p:cNvSpPr>
          <p:nvPr>
            <p:ph idx="1"/>
          </p:nvPr>
        </p:nvSpPr>
        <p:spPr>
          <a:xfrm>
            <a:off x="152398" y="1153661"/>
            <a:ext cx="11895439" cy="4622804"/>
          </a:xfrm>
          <a:prstGeom prst="rect">
            <a:avLst/>
          </a:prstGeom>
          <a:noFill/>
        </p:spPr>
        <p:txBody>
          <a:bodyPr wrap="square" rtlCol="0">
            <a:spAutoFit/>
          </a:bodyPr>
          <a:lstStyle/>
          <a:p>
            <a:r>
              <a:rPr lang="zh-CN" altLang="en-US" sz="3200" dirty="0"/>
              <a:t>首先用户提交了一个</a:t>
            </a:r>
            <a:r>
              <a:rPr lang="en" altLang="zh-CN" sz="3200" dirty="0"/>
              <a:t>Job</a:t>
            </a:r>
            <a:r>
              <a:rPr lang="zh-CN" altLang="en-US" sz="3200" dirty="0"/>
              <a:t>，</a:t>
            </a:r>
            <a:r>
              <a:rPr lang="en" altLang="zh-CN" sz="3200" dirty="0"/>
              <a:t>Job</a:t>
            </a:r>
            <a:r>
              <a:rPr lang="zh-CN" altLang="en-US" sz="3200" dirty="0"/>
              <a:t>的信息会发送到</a:t>
            </a:r>
            <a:r>
              <a:rPr lang="en" altLang="zh-CN" sz="3200" dirty="0"/>
              <a:t>Job</a:t>
            </a:r>
            <a:r>
              <a:rPr lang="zh-CN" altLang="en-US" sz="3200" dirty="0"/>
              <a:t> </a:t>
            </a:r>
            <a:r>
              <a:rPr lang="en" altLang="zh-CN" sz="3200" dirty="0"/>
              <a:t>Tracker</a:t>
            </a:r>
            <a:r>
              <a:rPr lang="zh-CN" altLang="en-US" sz="3200" dirty="0"/>
              <a:t>中，</a:t>
            </a:r>
            <a:r>
              <a:rPr lang="en" altLang="zh-CN" sz="3200" dirty="0"/>
              <a:t>Job Tracker</a:t>
            </a:r>
            <a:r>
              <a:rPr lang="zh-CN" altLang="en-US" sz="3200" dirty="0"/>
              <a:t>是</a:t>
            </a:r>
            <a:r>
              <a:rPr lang="en" altLang="zh-CN" sz="3200" dirty="0"/>
              <a:t>MapReduce</a:t>
            </a:r>
            <a:r>
              <a:rPr lang="zh-CN" altLang="en-US" sz="3200" dirty="0"/>
              <a:t>框架的中心，它需要与集群中的机器定时通信 （</a:t>
            </a:r>
            <a:r>
              <a:rPr lang="en" altLang="zh-CN" sz="3200" dirty="0"/>
              <a:t>heartbeat</a:t>
            </a:r>
            <a:r>
              <a:rPr lang="zh-CN" altLang="en-US" sz="3200" dirty="0"/>
              <a:t>）</a:t>
            </a:r>
            <a:r>
              <a:rPr lang="en" altLang="zh-CN" sz="3200" dirty="0"/>
              <a:t>, </a:t>
            </a:r>
            <a:r>
              <a:rPr lang="zh-CN" altLang="en-US" sz="3200" dirty="0"/>
              <a:t>需要管理哪些程序应该运行在哪些机器上，需要管理所有 </a:t>
            </a:r>
            <a:r>
              <a:rPr lang="en" altLang="zh-CN" sz="3200" dirty="0"/>
              <a:t>job </a:t>
            </a:r>
            <a:r>
              <a:rPr lang="zh-CN" altLang="en-US" sz="3200" dirty="0"/>
              <a:t>失败、重启等操作，需要分配在每个</a:t>
            </a:r>
            <a:r>
              <a:rPr lang="en" altLang="zh-CN" sz="3200" dirty="0" err="1"/>
              <a:t>TaskTracker</a:t>
            </a:r>
            <a:r>
              <a:rPr lang="zh-CN" altLang="en-US" sz="3200" dirty="0"/>
              <a:t>上运行的</a:t>
            </a:r>
            <a:r>
              <a:rPr lang="en" altLang="zh-CN" sz="3200" dirty="0"/>
              <a:t>map</a:t>
            </a:r>
            <a:r>
              <a:rPr lang="zh-CN" altLang="en-US" sz="3200" dirty="0"/>
              <a:t>和</a:t>
            </a:r>
            <a:r>
              <a:rPr lang="en" altLang="zh-CN" sz="3200" dirty="0"/>
              <a:t>reduce</a:t>
            </a:r>
            <a:r>
              <a:rPr lang="zh-CN" altLang="en-US" sz="3200" dirty="0"/>
              <a:t>任务</a:t>
            </a:r>
          </a:p>
          <a:p>
            <a:r>
              <a:rPr lang="en" altLang="zh-CN" sz="3200" dirty="0" err="1"/>
              <a:t>TaskTracker</a:t>
            </a:r>
            <a:r>
              <a:rPr lang="zh-CN" altLang="en-US" sz="3200" dirty="0"/>
              <a:t>是</a:t>
            </a:r>
            <a:r>
              <a:rPr lang="en" altLang="zh-CN" sz="3200" dirty="0"/>
              <a:t>MapReduce</a:t>
            </a:r>
            <a:r>
              <a:rPr lang="zh-CN" altLang="en-US" sz="3200" dirty="0"/>
              <a:t>集群中每台机器都有的一个部分，主要负责监视自己所在机器的资源情况，同时监视当前机器的</a:t>
            </a:r>
            <a:r>
              <a:rPr lang="en" altLang="zh-CN" sz="3200" dirty="0"/>
              <a:t>task</a:t>
            </a:r>
            <a:r>
              <a:rPr lang="zh-CN" altLang="en-US" sz="3200" dirty="0"/>
              <a:t>运行状况。</a:t>
            </a:r>
            <a:r>
              <a:rPr lang="en" altLang="zh-CN" sz="3200" dirty="0" err="1"/>
              <a:t>TaskTracker</a:t>
            </a:r>
            <a:r>
              <a:rPr lang="zh-CN" altLang="en-US" sz="3200" dirty="0"/>
              <a:t>需要把这些信息通过</a:t>
            </a:r>
            <a:r>
              <a:rPr lang="en" altLang="zh-CN" sz="3200" dirty="0"/>
              <a:t>heartbeat</a:t>
            </a:r>
            <a:r>
              <a:rPr lang="zh-CN" altLang="en-US" sz="3200" dirty="0"/>
              <a:t>发送给</a:t>
            </a:r>
            <a:r>
              <a:rPr lang="en" altLang="zh-CN" sz="3200" dirty="0" err="1"/>
              <a:t>JobTracker</a:t>
            </a:r>
            <a:r>
              <a:rPr lang="zh-CN" altLang="en" sz="3200" dirty="0"/>
              <a:t>，</a:t>
            </a:r>
            <a:r>
              <a:rPr lang="en" altLang="zh-CN" sz="3200" dirty="0" err="1"/>
              <a:t>JobTracker</a:t>
            </a:r>
            <a:r>
              <a:rPr lang="zh-CN" altLang="en-US" sz="3200" dirty="0"/>
              <a:t>会搜集这些信息以给新提交的</a:t>
            </a:r>
            <a:r>
              <a:rPr lang="en" altLang="zh-CN" sz="3200" dirty="0"/>
              <a:t>job</a:t>
            </a:r>
            <a:r>
              <a:rPr lang="zh-CN" altLang="en-US" sz="3200" dirty="0"/>
              <a:t>分配机器</a:t>
            </a:r>
            <a:endParaRPr kumimoji="1" lang="en-US" altLang="zh-CN" sz="3200" dirty="0"/>
          </a:p>
        </p:txBody>
      </p:sp>
    </p:spTree>
    <p:extLst>
      <p:ext uri="{BB962C8B-B14F-4D97-AF65-F5344CB8AC3E}">
        <p14:creationId xmlns:p14="http://schemas.microsoft.com/office/powerpoint/2010/main" val="309557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47170-1FED-984B-A2DC-05653CAF5D41}"/>
              </a:ext>
            </a:extLst>
          </p:cNvPr>
          <p:cNvSpPr>
            <a:spLocks noGrp="1"/>
          </p:cNvSpPr>
          <p:nvPr>
            <p:ph type="title"/>
          </p:nvPr>
        </p:nvSpPr>
        <p:spPr/>
        <p:txBody>
          <a:bodyPr/>
          <a:lstStyle/>
          <a:p>
            <a:r>
              <a:rPr kumimoji="1" lang="zh-CN" altLang="en-US" sz="4800" b="1" dirty="0">
                <a:solidFill>
                  <a:srgbClr val="2431FF"/>
                </a:solidFill>
              </a:rPr>
              <a:t>基本</a:t>
            </a:r>
            <a:r>
              <a:rPr kumimoji="1" lang="en-US" altLang="zh-CN" sz="4800" b="1" dirty="0">
                <a:solidFill>
                  <a:srgbClr val="2431FF"/>
                </a:solidFill>
              </a:rPr>
              <a:t>MapReduce</a:t>
            </a:r>
            <a:r>
              <a:rPr kumimoji="1" lang="zh-CN" altLang="en-US" sz="4800" b="1" dirty="0">
                <a:solidFill>
                  <a:srgbClr val="2431FF"/>
                </a:solidFill>
              </a:rPr>
              <a:t>框架的问题</a:t>
            </a:r>
          </a:p>
        </p:txBody>
      </p:sp>
      <p:sp>
        <p:nvSpPr>
          <p:cNvPr id="3" name="内容占位符 2">
            <a:extLst>
              <a:ext uri="{FF2B5EF4-FFF2-40B4-BE49-F238E27FC236}">
                <a16:creationId xmlns:a16="http://schemas.microsoft.com/office/drawing/2014/main" id="{8B941D74-F06B-614F-8C5F-564A2E3EEDDF}"/>
              </a:ext>
            </a:extLst>
          </p:cNvPr>
          <p:cNvSpPr>
            <a:spLocks noGrp="1"/>
          </p:cNvSpPr>
          <p:nvPr>
            <p:ph idx="1"/>
          </p:nvPr>
        </p:nvSpPr>
        <p:spPr>
          <a:xfrm>
            <a:off x="135924" y="1115616"/>
            <a:ext cx="11911914" cy="5655888"/>
          </a:xfrm>
        </p:spPr>
        <p:txBody>
          <a:bodyPr>
            <a:normAutofit fontScale="92500" lnSpcReduction="10000"/>
          </a:bodyPr>
          <a:lstStyle/>
          <a:p>
            <a:pPr>
              <a:lnSpc>
                <a:spcPct val="110000"/>
              </a:lnSpc>
            </a:pPr>
            <a:r>
              <a:rPr lang="zh-CN" altLang="en-US" sz="3200" dirty="0"/>
              <a:t>基本</a:t>
            </a:r>
            <a:r>
              <a:rPr lang="en-US" altLang="zh-CN" sz="3200" dirty="0"/>
              <a:t>M</a:t>
            </a:r>
            <a:r>
              <a:rPr lang="en" altLang="zh-CN" sz="3200" dirty="0" err="1"/>
              <a:t>apReduce</a:t>
            </a:r>
            <a:r>
              <a:rPr lang="zh-CN" altLang="en-US" sz="3200" dirty="0"/>
              <a:t>架构是简单明了的，在最初推出的几年，也得到了众多的成功案例，获得业界广泛的支持和肯定，但随着分布式系统集群的规模和其工作负荷的增长，原框架的问题逐渐浮出水面，主要的问题如下</a:t>
            </a:r>
          </a:p>
          <a:p>
            <a:pPr lvl="1">
              <a:lnSpc>
                <a:spcPct val="110000"/>
              </a:lnSpc>
            </a:pPr>
            <a:r>
              <a:rPr lang="en" altLang="zh-CN" sz="2800" dirty="0"/>
              <a:t>Job</a:t>
            </a:r>
            <a:r>
              <a:rPr lang="zh-CN" altLang="en-US" sz="2800" dirty="0"/>
              <a:t> </a:t>
            </a:r>
            <a:r>
              <a:rPr lang="en" altLang="zh-CN" sz="2800" dirty="0"/>
              <a:t>Tracker</a:t>
            </a:r>
            <a:r>
              <a:rPr lang="zh-CN" altLang="en-US" sz="2800" dirty="0"/>
              <a:t>是</a:t>
            </a:r>
            <a:r>
              <a:rPr lang="en" altLang="zh-CN" sz="2800" dirty="0"/>
              <a:t>MapReduce</a:t>
            </a:r>
            <a:r>
              <a:rPr lang="zh-CN" altLang="en-US" sz="2800" dirty="0"/>
              <a:t>的集中处理点，存在单点故障</a:t>
            </a:r>
            <a:endParaRPr lang="en-US" altLang="zh-CN" sz="2800" dirty="0"/>
          </a:p>
          <a:p>
            <a:pPr lvl="1">
              <a:lnSpc>
                <a:spcPct val="110000"/>
              </a:lnSpc>
            </a:pPr>
            <a:r>
              <a:rPr lang="en" altLang="zh-CN" sz="2800" dirty="0"/>
              <a:t>Job</a:t>
            </a:r>
            <a:r>
              <a:rPr lang="zh-CN" altLang="en-US" sz="2800" dirty="0"/>
              <a:t> </a:t>
            </a:r>
            <a:r>
              <a:rPr lang="en" altLang="zh-CN" sz="2800" dirty="0"/>
              <a:t>Tracker</a:t>
            </a:r>
            <a:r>
              <a:rPr lang="zh-CN" altLang="en-US" sz="2800" dirty="0"/>
              <a:t>需要完成太多的任务，造成了过多的资源消耗，当</a:t>
            </a:r>
            <a:r>
              <a:rPr lang="en-US" altLang="zh-CN" sz="2800" dirty="0"/>
              <a:t>M</a:t>
            </a:r>
            <a:r>
              <a:rPr lang="en" altLang="zh-CN" sz="2800" dirty="0" err="1"/>
              <a:t>apReduce</a:t>
            </a:r>
            <a:r>
              <a:rPr lang="en" altLang="zh-CN" sz="2800" dirty="0"/>
              <a:t> Job</a:t>
            </a:r>
            <a:r>
              <a:rPr lang="zh-CN" altLang="en-US" sz="2800" dirty="0"/>
              <a:t>非常多的时候，会造成很大的内存开销，也潜在地增加了</a:t>
            </a:r>
            <a:r>
              <a:rPr lang="en" altLang="zh-CN" sz="2800" dirty="0"/>
              <a:t>Job</a:t>
            </a:r>
            <a:r>
              <a:rPr lang="zh-CN" altLang="en-US" sz="2800" dirty="0"/>
              <a:t> </a:t>
            </a:r>
            <a:r>
              <a:rPr lang="en" altLang="zh-CN" sz="2800" dirty="0"/>
              <a:t>Tracker</a:t>
            </a:r>
            <a:r>
              <a:rPr lang="zh-CN" altLang="en" sz="2800" dirty="0"/>
              <a:t>的故障</a:t>
            </a:r>
            <a:r>
              <a:rPr lang="zh-CN" altLang="en-US" sz="2800" dirty="0"/>
              <a:t>风险，这也是业界普遍总结出老</a:t>
            </a:r>
            <a:r>
              <a:rPr lang="en" altLang="zh-CN" sz="2800" dirty="0"/>
              <a:t>Hadoop</a:t>
            </a:r>
            <a:r>
              <a:rPr lang="zh-CN" altLang="en-US" sz="2800" dirty="0"/>
              <a:t>的</a:t>
            </a:r>
            <a:r>
              <a:rPr lang="en" altLang="zh-CN" sz="2800" dirty="0"/>
              <a:t>MapReduce</a:t>
            </a:r>
            <a:r>
              <a:rPr lang="zh-CN" altLang="en-US" sz="2800" dirty="0"/>
              <a:t>只能支持</a:t>
            </a:r>
            <a:r>
              <a:rPr lang="en-US" altLang="zh-CN" sz="2800" dirty="0"/>
              <a:t>4000</a:t>
            </a:r>
            <a:r>
              <a:rPr lang="zh-CN" altLang="en-US" sz="2800" dirty="0"/>
              <a:t>节点主机的上限</a:t>
            </a:r>
            <a:endParaRPr lang="en-US" altLang="zh-CN" sz="2800" dirty="0"/>
          </a:p>
          <a:p>
            <a:pPr lvl="1">
              <a:lnSpc>
                <a:spcPct val="110000"/>
              </a:lnSpc>
            </a:pPr>
            <a:r>
              <a:rPr lang="zh-CN" altLang="en-US" sz="2800" dirty="0"/>
              <a:t>在</a:t>
            </a:r>
            <a:r>
              <a:rPr lang="en" altLang="zh-CN" sz="2800" dirty="0"/>
              <a:t>Task</a:t>
            </a:r>
            <a:r>
              <a:rPr lang="zh-CN" altLang="en-US" sz="2800" dirty="0"/>
              <a:t> </a:t>
            </a:r>
            <a:r>
              <a:rPr lang="en" altLang="zh-CN" sz="2800" dirty="0"/>
              <a:t>Tracker</a:t>
            </a:r>
            <a:r>
              <a:rPr lang="zh-CN" altLang="en-US" sz="2800" dirty="0"/>
              <a:t>端，以</a:t>
            </a:r>
            <a:r>
              <a:rPr lang="en" altLang="zh-CN" sz="2800" dirty="0"/>
              <a:t>map/reduce task</a:t>
            </a:r>
            <a:r>
              <a:rPr lang="zh-CN" altLang="en-US" sz="2800" dirty="0"/>
              <a:t>的数目作为资源的表示过于简单，没有考虑到</a:t>
            </a:r>
            <a:r>
              <a:rPr lang="en" altLang="zh-CN" sz="2800" dirty="0" err="1"/>
              <a:t>cpu</a:t>
            </a:r>
            <a:r>
              <a:rPr lang="zh-CN" altLang="en-US" sz="2800" dirty="0"/>
              <a:t>和内存的占用情况，如果两个大内存消耗的</a:t>
            </a:r>
            <a:r>
              <a:rPr lang="en" altLang="zh-CN" sz="2800" dirty="0"/>
              <a:t>task</a:t>
            </a:r>
            <a:r>
              <a:rPr lang="zh-CN" altLang="en-US" sz="2800" dirty="0"/>
              <a:t>被调度到了一块，很容易出现内存不够的情况</a:t>
            </a:r>
            <a:endParaRPr kumimoji="1" lang="zh-CN" altLang="en-US" sz="1400" dirty="0"/>
          </a:p>
        </p:txBody>
      </p:sp>
    </p:spTree>
    <p:extLst>
      <p:ext uri="{BB962C8B-B14F-4D97-AF65-F5344CB8AC3E}">
        <p14:creationId xmlns:p14="http://schemas.microsoft.com/office/powerpoint/2010/main" val="2472860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47170-1FED-984B-A2DC-05653CAF5D41}"/>
              </a:ext>
            </a:extLst>
          </p:cNvPr>
          <p:cNvSpPr>
            <a:spLocks noGrp="1"/>
          </p:cNvSpPr>
          <p:nvPr>
            <p:ph type="title"/>
          </p:nvPr>
        </p:nvSpPr>
        <p:spPr/>
        <p:txBody>
          <a:bodyPr/>
          <a:lstStyle/>
          <a:p>
            <a:r>
              <a:rPr kumimoji="1" lang="zh-CN" altLang="en-US" sz="4800" b="1" dirty="0">
                <a:solidFill>
                  <a:srgbClr val="2431FF"/>
                </a:solidFill>
              </a:rPr>
              <a:t>基本</a:t>
            </a:r>
            <a:r>
              <a:rPr kumimoji="1" lang="en-US" altLang="zh-CN" sz="4800" b="1" dirty="0">
                <a:solidFill>
                  <a:srgbClr val="2431FF"/>
                </a:solidFill>
              </a:rPr>
              <a:t>MapReduce</a:t>
            </a:r>
            <a:r>
              <a:rPr kumimoji="1" lang="zh-CN" altLang="en-US" sz="4800" b="1" dirty="0">
                <a:solidFill>
                  <a:srgbClr val="2431FF"/>
                </a:solidFill>
              </a:rPr>
              <a:t>框架的问题</a:t>
            </a:r>
          </a:p>
        </p:txBody>
      </p:sp>
      <p:sp>
        <p:nvSpPr>
          <p:cNvPr id="3" name="内容占位符 2">
            <a:extLst>
              <a:ext uri="{FF2B5EF4-FFF2-40B4-BE49-F238E27FC236}">
                <a16:creationId xmlns:a16="http://schemas.microsoft.com/office/drawing/2014/main" id="{8B941D74-F06B-614F-8C5F-564A2E3EEDDF}"/>
              </a:ext>
            </a:extLst>
          </p:cNvPr>
          <p:cNvSpPr>
            <a:spLocks noGrp="1"/>
          </p:cNvSpPr>
          <p:nvPr>
            <p:ph idx="1"/>
          </p:nvPr>
        </p:nvSpPr>
        <p:spPr>
          <a:xfrm>
            <a:off x="189470" y="1166018"/>
            <a:ext cx="11858368" cy="5333636"/>
          </a:xfrm>
        </p:spPr>
        <p:txBody>
          <a:bodyPr>
            <a:normAutofit lnSpcReduction="10000"/>
          </a:bodyPr>
          <a:lstStyle/>
          <a:p>
            <a:pPr lvl="1">
              <a:lnSpc>
                <a:spcPct val="110000"/>
              </a:lnSpc>
            </a:pPr>
            <a:r>
              <a:rPr lang="zh-CN" altLang="en-US" sz="2800" dirty="0"/>
              <a:t>在</a:t>
            </a:r>
            <a:r>
              <a:rPr lang="en" altLang="zh-CN" sz="2800" dirty="0" err="1"/>
              <a:t>TaskTracker</a:t>
            </a:r>
            <a:r>
              <a:rPr lang="zh-CN" altLang="en-US" sz="2800" dirty="0"/>
              <a:t>端，把资源强制划分为</a:t>
            </a:r>
            <a:r>
              <a:rPr lang="en" altLang="zh-CN" sz="2800" dirty="0"/>
              <a:t>map task slot</a:t>
            </a:r>
            <a:r>
              <a:rPr lang="zh-CN" altLang="en-US" sz="2800" dirty="0"/>
              <a:t>和</a:t>
            </a:r>
            <a:r>
              <a:rPr lang="en" altLang="zh-CN" sz="2800" dirty="0"/>
              <a:t>reduce task slot</a:t>
            </a:r>
            <a:r>
              <a:rPr lang="zh-CN" altLang="en-US" sz="2800" dirty="0"/>
              <a:t>，如果当系统中只有</a:t>
            </a:r>
            <a:r>
              <a:rPr lang="en" altLang="zh-CN" sz="2800" dirty="0"/>
              <a:t>map task</a:t>
            </a:r>
            <a:r>
              <a:rPr lang="zh-CN" altLang="en-US" sz="2800" dirty="0"/>
              <a:t>或者只有</a:t>
            </a:r>
            <a:r>
              <a:rPr lang="en" altLang="zh-CN" sz="2800" dirty="0"/>
              <a:t>reduce task</a:t>
            </a:r>
            <a:r>
              <a:rPr lang="zh-CN" altLang="en-US" sz="2800" dirty="0"/>
              <a:t>的时候，会造成资源的浪费，也就是集群资源利用的问题</a:t>
            </a:r>
            <a:endParaRPr lang="en-US" altLang="zh-CN" sz="2800" dirty="0"/>
          </a:p>
          <a:p>
            <a:pPr lvl="1">
              <a:lnSpc>
                <a:spcPct val="110000"/>
              </a:lnSpc>
            </a:pPr>
            <a:r>
              <a:rPr lang="zh-CN" altLang="en-US" sz="2800" dirty="0"/>
              <a:t>源代码层面分析的时候，会发现代码非常的难读，常常因为一个</a:t>
            </a:r>
            <a:r>
              <a:rPr lang="en" altLang="zh-CN" sz="2800" dirty="0"/>
              <a:t>class</a:t>
            </a:r>
            <a:r>
              <a:rPr lang="zh-CN" altLang="en-US" sz="2800" dirty="0"/>
              <a:t>做了太多的事情，代码量达</a:t>
            </a:r>
            <a:r>
              <a:rPr lang="en-US" altLang="zh-CN" sz="2800" dirty="0"/>
              <a:t>3000</a:t>
            </a:r>
            <a:r>
              <a:rPr lang="zh-CN" altLang="en-US" sz="2800" dirty="0"/>
              <a:t>多行，造成</a:t>
            </a:r>
            <a:r>
              <a:rPr lang="en" altLang="zh-CN" sz="2800" dirty="0"/>
              <a:t>class</a:t>
            </a:r>
            <a:r>
              <a:rPr lang="zh-CN" altLang="en-US" sz="2800" dirty="0"/>
              <a:t>的任务不清晰，增加</a:t>
            </a:r>
            <a:r>
              <a:rPr lang="en" altLang="zh-CN" sz="2800" dirty="0"/>
              <a:t>bug</a:t>
            </a:r>
            <a:r>
              <a:rPr lang="zh-CN" altLang="en-US" sz="2800" dirty="0"/>
              <a:t>修复和版本维护的难度</a:t>
            </a:r>
          </a:p>
          <a:p>
            <a:pPr lvl="1">
              <a:lnSpc>
                <a:spcPct val="110000"/>
              </a:lnSpc>
            </a:pPr>
            <a:r>
              <a:rPr lang="zh-CN" altLang="en-US" sz="2800" dirty="0"/>
              <a:t>从操作的角度来看，现在的</a:t>
            </a:r>
            <a:r>
              <a:rPr lang="en" altLang="zh-CN" sz="2800" dirty="0"/>
              <a:t>Hadoop MapReduce</a:t>
            </a:r>
            <a:r>
              <a:rPr lang="zh-CN" altLang="en-US" sz="2800" dirty="0"/>
              <a:t>框架在有任何重要的或者不重要的变化（例如</a:t>
            </a:r>
            <a:r>
              <a:rPr lang="en" altLang="zh-CN" sz="2800" dirty="0"/>
              <a:t>bug</a:t>
            </a:r>
            <a:r>
              <a:rPr lang="zh-CN" altLang="en-US" sz="2800" dirty="0"/>
              <a:t>修复，性能提升和特性化）时，都会强制进行系统级别的升级更新。更糟的是，它不管用户的喜好，强制让分布式集群系统的每一个用户端同时更新。这些更新会让用户为了验证他们之前的应用程序是不是适用新的</a:t>
            </a:r>
            <a:r>
              <a:rPr lang="en" altLang="zh-CN" sz="2800" dirty="0"/>
              <a:t>Hadoop</a:t>
            </a:r>
            <a:r>
              <a:rPr lang="zh-CN" altLang="en-US" sz="2800" dirty="0"/>
              <a:t>版本而浪费大量时间</a:t>
            </a:r>
            <a:endParaRPr kumimoji="1" lang="zh-CN" altLang="en-US" sz="2800" dirty="0"/>
          </a:p>
        </p:txBody>
      </p:sp>
    </p:spTree>
    <p:extLst>
      <p:ext uri="{BB962C8B-B14F-4D97-AF65-F5344CB8AC3E}">
        <p14:creationId xmlns:p14="http://schemas.microsoft.com/office/powerpoint/2010/main" val="1132254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b="1" dirty="0">
                <a:solidFill>
                  <a:srgbClr val="233D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189470" y="1166018"/>
            <a:ext cx="11734799" cy="5691982"/>
          </a:xfrm>
        </p:spPr>
        <p:txBody>
          <a:bodyPr>
            <a:normAutofit/>
          </a:bodyPr>
          <a:lstStyle/>
          <a:p>
            <a:pPr>
              <a:spcBef>
                <a:spcPts val="0"/>
              </a:spcBef>
              <a:spcAft>
                <a:spcPts val="1200"/>
              </a:spcAft>
            </a:pPr>
            <a:r>
              <a:rPr kumimoji="1" lang="zh-CN" altLang="en-US" sz="3200" dirty="0">
                <a:solidFill>
                  <a:srgbClr val="FF0000"/>
                </a:solidFill>
              </a:rPr>
              <a:t>分布式数据处理基本概念</a:t>
            </a:r>
            <a:endParaRPr kumimoji="1" lang="en-US" altLang="zh-CN" sz="3200" dirty="0">
              <a:solidFill>
                <a:srgbClr val="FF0000"/>
              </a:solidFill>
            </a:endParaRPr>
          </a:p>
          <a:p>
            <a:pPr>
              <a:spcBef>
                <a:spcPts val="0"/>
              </a:spcBef>
              <a:spcAft>
                <a:spcPts val="1200"/>
              </a:spcAft>
            </a:pPr>
            <a:r>
              <a:rPr kumimoji="1" lang="zh-CN" altLang="en-US" sz="3200" dirty="0"/>
              <a:t>分布式数据处理模式：批处理与流处理</a:t>
            </a:r>
            <a:endParaRPr kumimoji="1" lang="en-US" altLang="zh-CN" sz="3200" dirty="0"/>
          </a:p>
          <a:p>
            <a:pPr>
              <a:spcBef>
                <a:spcPts val="0"/>
              </a:spcBef>
              <a:spcAft>
                <a:spcPts val="1200"/>
              </a:spcAft>
            </a:pPr>
            <a:r>
              <a:rPr kumimoji="1" lang="zh-CN" altLang="en-US" sz="3200" dirty="0"/>
              <a:t>批处理计算模型：</a:t>
            </a:r>
            <a:r>
              <a:rPr kumimoji="1" lang="en-US" altLang="zh-CN" sz="3200" dirty="0"/>
              <a:t>MapReduce</a:t>
            </a:r>
          </a:p>
          <a:p>
            <a:pPr lvl="1">
              <a:spcBef>
                <a:spcPts val="0"/>
              </a:spcBef>
              <a:spcAft>
                <a:spcPts val="1200"/>
              </a:spcAft>
            </a:pPr>
            <a:r>
              <a:rPr kumimoji="1" lang="en-US" altLang="zh-CN" sz="2800" dirty="0"/>
              <a:t>MapReduce</a:t>
            </a:r>
            <a:r>
              <a:rPr kumimoji="1" lang="zh-CN" altLang="en-US" sz="2800" dirty="0"/>
              <a:t>基本概念</a:t>
            </a:r>
            <a:endParaRPr kumimoji="1" lang="en-US" altLang="zh-CN" sz="2800" dirty="0"/>
          </a:p>
          <a:p>
            <a:pPr lvl="1">
              <a:spcBef>
                <a:spcPts val="0"/>
              </a:spcBef>
              <a:spcAft>
                <a:spcPts val="1200"/>
              </a:spcAft>
            </a:pPr>
            <a:r>
              <a:rPr kumimoji="1" lang="en-US" altLang="zh-CN" sz="2800" dirty="0"/>
              <a:t>MapReduce</a:t>
            </a:r>
            <a:r>
              <a:rPr kumimoji="1" lang="zh-CN" altLang="en-US" sz="2800" dirty="0"/>
              <a:t>框架</a:t>
            </a:r>
            <a:endParaRPr kumimoji="1" lang="en-US" altLang="zh-CN" sz="2800" dirty="0"/>
          </a:p>
          <a:p>
            <a:pPr lvl="1">
              <a:spcBef>
                <a:spcPts val="0"/>
              </a:spcBef>
              <a:spcAft>
                <a:spcPts val="1200"/>
              </a:spcAft>
            </a:pPr>
            <a:r>
              <a:rPr kumimoji="1" lang="en-US" altLang="zh-CN" sz="2800" dirty="0"/>
              <a:t>MapReduce</a:t>
            </a:r>
            <a:r>
              <a:rPr kumimoji="1" lang="zh-CN" altLang="en-US" sz="2800" dirty="0"/>
              <a:t>底层设计</a:t>
            </a:r>
            <a:endParaRPr kumimoji="1" lang="en-US" altLang="zh-CN" sz="2800" dirty="0"/>
          </a:p>
          <a:p>
            <a:pPr lvl="1">
              <a:spcBef>
                <a:spcPts val="0"/>
              </a:spcBef>
              <a:spcAft>
                <a:spcPts val="1200"/>
              </a:spcAft>
            </a:pPr>
            <a:r>
              <a:rPr kumimoji="1" lang="en-US" altLang="zh-CN" sz="2800" dirty="0"/>
              <a:t>MapReduce</a:t>
            </a:r>
            <a:r>
              <a:rPr kumimoji="1" lang="zh-CN" altLang="en-US" sz="2800" dirty="0"/>
              <a:t>的多平台实现</a:t>
            </a:r>
            <a:endParaRPr kumimoji="1" lang="en-US" altLang="zh-CN" sz="2800" dirty="0"/>
          </a:p>
          <a:p>
            <a:pPr>
              <a:spcBef>
                <a:spcPts val="0"/>
              </a:spcBef>
              <a:spcAft>
                <a:spcPts val="1200"/>
              </a:spcAft>
            </a:pPr>
            <a:r>
              <a:rPr kumimoji="1" lang="zh-CN" altLang="en-US" sz="3200" dirty="0"/>
              <a:t>讨论和总结</a:t>
            </a:r>
          </a:p>
        </p:txBody>
      </p:sp>
    </p:spTree>
    <p:extLst>
      <p:ext uri="{BB962C8B-B14F-4D97-AF65-F5344CB8AC3E}">
        <p14:creationId xmlns:p14="http://schemas.microsoft.com/office/powerpoint/2010/main" val="4226117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CA78C-24F0-0D4D-8BFE-D3B1B6F95F7C}"/>
              </a:ext>
            </a:extLst>
          </p:cNvPr>
          <p:cNvSpPr>
            <a:spLocks noGrp="1"/>
          </p:cNvSpPr>
          <p:nvPr>
            <p:ph type="title"/>
          </p:nvPr>
        </p:nvSpPr>
        <p:spPr/>
        <p:txBody>
          <a:bodyPr/>
          <a:lstStyle/>
          <a:p>
            <a:r>
              <a:rPr kumimoji="1" lang="zh-CN" altLang="en-US" sz="4800" b="1" dirty="0">
                <a:solidFill>
                  <a:srgbClr val="2431FF"/>
                </a:solidFill>
              </a:rPr>
              <a:t>新</a:t>
            </a:r>
            <a:r>
              <a:rPr kumimoji="1" lang="en-US" altLang="zh-CN" sz="4800" b="1" dirty="0">
                <a:solidFill>
                  <a:srgbClr val="2431FF"/>
                </a:solidFill>
              </a:rPr>
              <a:t>MapReduce</a:t>
            </a:r>
            <a:r>
              <a:rPr kumimoji="1" lang="zh-CN" altLang="en-US" sz="4800" b="1" dirty="0">
                <a:solidFill>
                  <a:srgbClr val="2431FF"/>
                </a:solidFill>
              </a:rPr>
              <a:t>框架</a:t>
            </a:r>
            <a:r>
              <a:rPr kumimoji="1" lang="en-US" altLang="zh-CN" sz="4800" b="1" dirty="0">
                <a:solidFill>
                  <a:srgbClr val="2431FF"/>
                </a:solidFill>
              </a:rPr>
              <a:t>-Yarn</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24AA1F91-AAC5-6443-9710-27E9BFE3D66F}"/>
              </a:ext>
            </a:extLst>
          </p:cNvPr>
          <p:cNvSpPr>
            <a:spLocks noGrp="1"/>
          </p:cNvSpPr>
          <p:nvPr>
            <p:ph idx="1"/>
          </p:nvPr>
        </p:nvSpPr>
        <p:spPr>
          <a:xfrm>
            <a:off x="127686" y="1166018"/>
            <a:ext cx="11895437" cy="909917"/>
          </a:xfrm>
        </p:spPr>
        <p:txBody>
          <a:bodyPr>
            <a:normAutofit/>
          </a:bodyPr>
          <a:lstStyle/>
          <a:p>
            <a:r>
              <a:rPr lang="zh-CN" altLang="en-US" sz="2400" dirty="0"/>
              <a:t>为从根本上解决旧</a:t>
            </a:r>
            <a:r>
              <a:rPr lang="en" altLang="zh-CN" sz="2400" dirty="0"/>
              <a:t>MapReduce</a:t>
            </a:r>
            <a:r>
              <a:rPr lang="zh-CN" altLang="en-US" sz="2400" dirty="0"/>
              <a:t>框架的性能瓶颈，出现了新的</a:t>
            </a:r>
            <a:r>
              <a:rPr lang="en" altLang="zh-CN" sz="2400" dirty="0"/>
              <a:t>MapReduce</a:t>
            </a:r>
            <a:r>
              <a:rPr lang="zh-CN" altLang="en-US" sz="2400" dirty="0"/>
              <a:t>框架</a:t>
            </a:r>
            <a:r>
              <a:rPr lang="en-US" altLang="zh-CN" sz="2400" dirty="0"/>
              <a:t>-</a:t>
            </a:r>
            <a:r>
              <a:rPr lang="en" altLang="zh-CN" sz="2400" dirty="0"/>
              <a:t>Yarn</a:t>
            </a:r>
            <a:endParaRPr lang="en-US" altLang="zh-CN" sz="2400" dirty="0"/>
          </a:p>
          <a:p>
            <a:endParaRPr kumimoji="1" lang="zh-CN" altLang="en-US" sz="2400" dirty="0"/>
          </a:p>
        </p:txBody>
      </p:sp>
      <p:pic>
        <p:nvPicPr>
          <p:cNvPr id="5" name="图片 4">
            <a:extLst>
              <a:ext uri="{FF2B5EF4-FFF2-40B4-BE49-F238E27FC236}">
                <a16:creationId xmlns:a16="http://schemas.microsoft.com/office/drawing/2014/main" id="{6065C754-142F-E441-9361-384667BB9F94}"/>
              </a:ext>
            </a:extLst>
          </p:cNvPr>
          <p:cNvPicPr>
            <a:picLocks noChangeAspect="1"/>
          </p:cNvPicPr>
          <p:nvPr/>
        </p:nvPicPr>
        <p:blipFill>
          <a:blip r:embed="rId2"/>
          <a:stretch>
            <a:fillRect/>
          </a:stretch>
        </p:blipFill>
        <p:spPr>
          <a:xfrm>
            <a:off x="2632060" y="1680519"/>
            <a:ext cx="5955888" cy="5123104"/>
          </a:xfrm>
          <a:prstGeom prst="rect">
            <a:avLst/>
          </a:prstGeom>
        </p:spPr>
      </p:pic>
    </p:spTree>
    <p:extLst>
      <p:ext uri="{BB962C8B-B14F-4D97-AF65-F5344CB8AC3E}">
        <p14:creationId xmlns:p14="http://schemas.microsoft.com/office/powerpoint/2010/main" val="314869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CA78C-24F0-0D4D-8BFE-D3B1B6F95F7C}"/>
              </a:ext>
            </a:extLst>
          </p:cNvPr>
          <p:cNvSpPr>
            <a:spLocks noGrp="1"/>
          </p:cNvSpPr>
          <p:nvPr>
            <p:ph type="title"/>
          </p:nvPr>
        </p:nvSpPr>
        <p:spPr/>
        <p:txBody>
          <a:bodyPr/>
          <a:lstStyle/>
          <a:p>
            <a:r>
              <a:rPr kumimoji="1" lang="zh-CN" altLang="en-US" sz="4800" b="1" dirty="0">
                <a:solidFill>
                  <a:srgbClr val="2431FF"/>
                </a:solidFill>
              </a:rPr>
              <a:t>新</a:t>
            </a:r>
            <a:r>
              <a:rPr kumimoji="1" lang="en-US" altLang="zh-CN" sz="4800" b="1" dirty="0">
                <a:solidFill>
                  <a:srgbClr val="2431FF"/>
                </a:solidFill>
              </a:rPr>
              <a:t>MapReduce</a:t>
            </a:r>
            <a:r>
              <a:rPr kumimoji="1" lang="zh-CN" altLang="en-US" sz="4800" b="1" dirty="0">
                <a:solidFill>
                  <a:srgbClr val="2431FF"/>
                </a:solidFill>
              </a:rPr>
              <a:t>框架</a:t>
            </a:r>
            <a:r>
              <a:rPr kumimoji="1" lang="en-US" altLang="zh-CN" sz="4800" b="1" dirty="0">
                <a:solidFill>
                  <a:srgbClr val="2431FF"/>
                </a:solidFill>
              </a:rPr>
              <a:t>-Yarn</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24AA1F91-AAC5-6443-9710-27E9BFE3D66F}"/>
              </a:ext>
            </a:extLst>
          </p:cNvPr>
          <p:cNvSpPr>
            <a:spLocks noGrp="1"/>
          </p:cNvSpPr>
          <p:nvPr>
            <p:ph idx="1"/>
          </p:nvPr>
        </p:nvSpPr>
        <p:spPr>
          <a:xfrm>
            <a:off x="152399" y="1166018"/>
            <a:ext cx="11907795" cy="4525963"/>
          </a:xfrm>
        </p:spPr>
        <p:txBody>
          <a:bodyPr>
            <a:normAutofit/>
          </a:bodyPr>
          <a:lstStyle/>
          <a:p>
            <a:pPr>
              <a:lnSpc>
                <a:spcPct val="100000"/>
              </a:lnSpc>
            </a:pPr>
            <a:r>
              <a:rPr lang="en" altLang="zh-CN" sz="2800" dirty="0" err="1"/>
              <a:t>ResourceManager</a:t>
            </a:r>
            <a:r>
              <a:rPr lang="zh-CN" altLang="en-US" sz="2800" dirty="0"/>
              <a:t>是一个服务中心，它负责接收</a:t>
            </a:r>
            <a:r>
              <a:rPr lang="en" altLang="zh-CN" sz="2800" dirty="0" err="1"/>
              <a:t>JobSubmitter</a:t>
            </a:r>
            <a:r>
              <a:rPr lang="zh-CN" altLang="en-US" sz="2800" dirty="0"/>
              <a:t>提交的作业，按照作业的上下文（</a:t>
            </a:r>
            <a:r>
              <a:rPr lang="en" altLang="zh-CN" sz="2800" dirty="0"/>
              <a:t>Context</a:t>
            </a:r>
            <a:r>
              <a:rPr lang="zh-CN" altLang="en-US" sz="2800" dirty="0"/>
              <a:t>）信息以及从</a:t>
            </a:r>
            <a:r>
              <a:rPr lang="en" altLang="zh-CN" sz="2800" dirty="0" err="1"/>
              <a:t>NodeManager</a:t>
            </a:r>
            <a:r>
              <a:rPr lang="zh-CN" altLang="en-US" sz="2800" dirty="0"/>
              <a:t>收集来的状态信息来调度、启动每一个</a:t>
            </a:r>
            <a:r>
              <a:rPr lang="en" altLang="zh-CN" sz="2800" dirty="0"/>
              <a:t>Job</a:t>
            </a:r>
            <a:r>
              <a:rPr lang="zh-CN" altLang="en-US" sz="2800" dirty="0"/>
              <a:t>所属的</a:t>
            </a:r>
            <a:r>
              <a:rPr lang="en" altLang="zh-CN" sz="2800" dirty="0" err="1"/>
              <a:t>ApplicationMaster</a:t>
            </a:r>
            <a:r>
              <a:rPr lang="zh-CN" altLang="en-US" sz="2800" dirty="0"/>
              <a:t>，另外监控</a:t>
            </a:r>
            <a:r>
              <a:rPr lang="en" altLang="zh-CN" sz="2800" dirty="0" err="1"/>
              <a:t>ApplicationMaster</a:t>
            </a:r>
            <a:r>
              <a:rPr lang="zh-CN" altLang="en-US" sz="2800" dirty="0"/>
              <a:t>的存在情况</a:t>
            </a:r>
            <a:endParaRPr lang="en" altLang="zh-CN" sz="2800" dirty="0"/>
          </a:p>
          <a:p>
            <a:pPr>
              <a:lnSpc>
                <a:spcPct val="100000"/>
              </a:lnSpc>
            </a:pPr>
            <a:r>
              <a:rPr lang="en" altLang="zh-CN" sz="2800" dirty="0" err="1"/>
              <a:t>NodeManager</a:t>
            </a:r>
            <a:r>
              <a:rPr lang="zh-CN" altLang="en-US" sz="2800" dirty="0"/>
              <a:t>功能比较专一，就是负责</a:t>
            </a:r>
            <a:r>
              <a:rPr lang="en" altLang="zh-CN" sz="2800" dirty="0"/>
              <a:t>Container</a:t>
            </a:r>
            <a:r>
              <a:rPr lang="zh-CN" altLang="en-US" sz="2800" dirty="0"/>
              <a:t>状态的维护，并向</a:t>
            </a:r>
            <a:r>
              <a:rPr lang="en" altLang="zh-CN" sz="2800" dirty="0"/>
              <a:t>RM</a:t>
            </a:r>
            <a:r>
              <a:rPr lang="zh-CN" altLang="en-US" sz="2800" dirty="0"/>
              <a:t>保持心跳</a:t>
            </a:r>
            <a:endParaRPr lang="en" altLang="zh-CN" sz="2800" dirty="0"/>
          </a:p>
          <a:p>
            <a:pPr>
              <a:lnSpc>
                <a:spcPct val="100000"/>
              </a:lnSpc>
            </a:pPr>
            <a:r>
              <a:rPr lang="en" altLang="zh-CN" sz="2800" dirty="0" err="1"/>
              <a:t>ApplicationMaster</a:t>
            </a:r>
            <a:r>
              <a:rPr lang="zh-CN" altLang="en-US" sz="2800" dirty="0"/>
              <a:t>负责一个 </a:t>
            </a:r>
            <a:r>
              <a:rPr lang="en" altLang="zh-CN" sz="2800" dirty="0"/>
              <a:t>Job </a:t>
            </a:r>
            <a:r>
              <a:rPr lang="zh-CN" altLang="en-US" sz="2800" dirty="0"/>
              <a:t>生命周期内的所有工作，类似老框架中的</a:t>
            </a:r>
            <a:r>
              <a:rPr lang="en" altLang="zh-CN" sz="2800" dirty="0" err="1"/>
              <a:t>JobTracker</a:t>
            </a:r>
            <a:r>
              <a:rPr lang="zh-CN" altLang="en" sz="2800" dirty="0"/>
              <a:t>。</a:t>
            </a:r>
            <a:r>
              <a:rPr lang="zh-CN" altLang="en-US" sz="2800" dirty="0"/>
              <a:t>但不同的是，</a:t>
            </a:r>
            <a:r>
              <a:rPr lang="en-US" altLang="zh-CN" sz="2800" dirty="0"/>
              <a:t>Yarn</a:t>
            </a:r>
            <a:r>
              <a:rPr lang="zh-CN" altLang="en-US" sz="2800" dirty="0"/>
              <a:t>的每一个</a:t>
            </a:r>
            <a:r>
              <a:rPr lang="en" altLang="zh-CN" sz="2800" dirty="0"/>
              <a:t>Job</a:t>
            </a:r>
            <a:r>
              <a:rPr lang="zh-CN" altLang="en" sz="2800" dirty="0"/>
              <a:t>（</a:t>
            </a:r>
            <a:r>
              <a:rPr lang="zh-CN" altLang="en-US" sz="2800" dirty="0"/>
              <a:t>不是每一种）都有一个 </a:t>
            </a:r>
            <a:r>
              <a:rPr lang="en" altLang="zh-CN" sz="2800" dirty="0" err="1"/>
              <a:t>ApplicationMaster</a:t>
            </a:r>
            <a:r>
              <a:rPr lang="zh-CN" altLang="en" sz="2800" dirty="0"/>
              <a:t>，</a:t>
            </a:r>
            <a:r>
              <a:rPr lang="zh-CN" altLang="en-US" sz="2800" dirty="0"/>
              <a:t>它可以运行在 </a:t>
            </a:r>
            <a:r>
              <a:rPr lang="en" altLang="zh-CN" sz="2800" dirty="0" err="1"/>
              <a:t>ResourceManager</a:t>
            </a:r>
            <a:r>
              <a:rPr lang="en" altLang="zh-CN" sz="2800" dirty="0"/>
              <a:t> </a:t>
            </a:r>
            <a:r>
              <a:rPr lang="zh-CN" altLang="en-US" sz="2800" dirty="0"/>
              <a:t>以外的机器上</a:t>
            </a:r>
            <a:endParaRPr lang="en-US" altLang="zh-CN" sz="2800" dirty="0"/>
          </a:p>
        </p:txBody>
      </p:sp>
    </p:spTree>
    <p:extLst>
      <p:ext uri="{BB962C8B-B14F-4D97-AF65-F5344CB8AC3E}">
        <p14:creationId xmlns:p14="http://schemas.microsoft.com/office/powerpoint/2010/main" val="1182914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33B08D-43CC-2A42-95E3-62A8868E8061}"/>
              </a:ext>
            </a:extLst>
          </p:cNvPr>
          <p:cNvSpPr>
            <a:spLocks noGrp="1"/>
          </p:cNvSpPr>
          <p:nvPr>
            <p:ph type="title"/>
          </p:nvPr>
        </p:nvSpPr>
        <p:spPr/>
        <p:txBody>
          <a:bodyPr/>
          <a:lstStyle/>
          <a:p>
            <a:r>
              <a:rPr kumimoji="1" lang="en-US" altLang="zh-CN" sz="4800" b="1" dirty="0">
                <a:solidFill>
                  <a:srgbClr val="2431FF"/>
                </a:solidFill>
              </a:rPr>
              <a:t>Yarn</a:t>
            </a:r>
            <a:r>
              <a:rPr kumimoji="1" lang="zh-CN" altLang="en-US" sz="4800" b="1" dirty="0">
                <a:solidFill>
                  <a:srgbClr val="2431FF"/>
                </a:solidFill>
              </a:rPr>
              <a:t>的优势</a:t>
            </a:r>
          </a:p>
        </p:txBody>
      </p:sp>
      <p:sp>
        <p:nvSpPr>
          <p:cNvPr id="3" name="内容占位符 2">
            <a:extLst>
              <a:ext uri="{FF2B5EF4-FFF2-40B4-BE49-F238E27FC236}">
                <a16:creationId xmlns:a16="http://schemas.microsoft.com/office/drawing/2014/main" id="{2D4CD06B-283C-D74A-AAC2-C184BDCDB4C7}"/>
              </a:ext>
            </a:extLst>
          </p:cNvPr>
          <p:cNvSpPr>
            <a:spLocks noGrp="1"/>
          </p:cNvSpPr>
          <p:nvPr>
            <p:ph idx="1"/>
          </p:nvPr>
        </p:nvSpPr>
        <p:spPr>
          <a:xfrm>
            <a:off x="102972" y="1166018"/>
            <a:ext cx="11920151" cy="4525963"/>
          </a:xfrm>
        </p:spPr>
        <p:txBody>
          <a:bodyPr>
            <a:noAutofit/>
          </a:bodyPr>
          <a:lstStyle/>
          <a:p>
            <a:pPr>
              <a:lnSpc>
                <a:spcPct val="120000"/>
              </a:lnSpc>
            </a:pPr>
            <a:r>
              <a:rPr kumimoji="1" lang="en-US" altLang="zh-CN" sz="2800" dirty="0"/>
              <a:t>Yarn</a:t>
            </a:r>
            <a:r>
              <a:rPr kumimoji="1" lang="zh-CN" altLang="en-US" sz="2800" dirty="0"/>
              <a:t>大大减小了</a:t>
            </a:r>
            <a:r>
              <a:rPr kumimoji="1" lang="en" altLang="zh-CN" sz="2800" dirty="0" err="1"/>
              <a:t>JobTracker</a:t>
            </a:r>
            <a:r>
              <a:rPr kumimoji="1" lang="zh-CN" altLang="en-US" sz="2800" dirty="0"/>
              <a:t>（也就是现在的 </a:t>
            </a:r>
            <a:r>
              <a:rPr kumimoji="1" lang="en" altLang="zh-CN" sz="2800" dirty="0" err="1"/>
              <a:t>ResourceManager</a:t>
            </a:r>
            <a:r>
              <a:rPr kumimoji="1" lang="zh-CN" altLang="en" sz="2800" dirty="0"/>
              <a:t>）</a:t>
            </a:r>
            <a:r>
              <a:rPr kumimoji="1" lang="zh-CN" altLang="en-US" sz="2800" dirty="0"/>
              <a:t>的资源消耗，并且把监测每一个</a:t>
            </a:r>
            <a:r>
              <a:rPr kumimoji="1" lang="en" altLang="zh-CN" sz="2800" dirty="0"/>
              <a:t>Job</a:t>
            </a:r>
            <a:r>
              <a:rPr kumimoji="1" lang="zh-CN" altLang="en-US" sz="2800" dirty="0"/>
              <a:t>子任务（</a:t>
            </a:r>
            <a:r>
              <a:rPr kumimoji="1" lang="en" altLang="zh-CN" sz="2800" dirty="0"/>
              <a:t>tasks</a:t>
            </a:r>
            <a:r>
              <a:rPr kumimoji="1" lang="zh-CN" altLang="en-US" sz="2800" dirty="0"/>
              <a:t>）状态的任务交给了</a:t>
            </a:r>
            <a:r>
              <a:rPr kumimoji="1" lang="en" altLang="zh-CN" sz="2800" dirty="0" err="1"/>
              <a:t>ApplicationMaster</a:t>
            </a:r>
            <a:r>
              <a:rPr kumimoji="1" lang="zh-CN" altLang="en-US" sz="2800" dirty="0"/>
              <a:t>，更分布式化、安全和优美</a:t>
            </a:r>
          </a:p>
          <a:p>
            <a:pPr>
              <a:lnSpc>
                <a:spcPct val="120000"/>
              </a:lnSpc>
            </a:pPr>
            <a:r>
              <a:rPr kumimoji="1" lang="zh-CN" altLang="en-US" sz="2800" dirty="0"/>
              <a:t>在新的</a:t>
            </a:r>
            <a:r>
              <a:rPr kumimoji="1" lang="en" altLang="zh-CN" sz="2800" dirty="0"/>
              <a:t>Yarn</a:t>
            </a:r>
            <a:r>
              <a:rPr kumimoji="1" lang="zh-CN" altLang="en-US" sz="2800" dirty="0"/>
              <a:t>中，</a:t>
            </a:r>
            <a:r>
              <a:rPr kumimoji="1" lang="en" altLang="zh-CN" sz="2800" dirty="0" err="1"/>
              <a:t>ApplicationMaster</a:t>
            </a:r>
            <a:r>
              <a:rPr kumimoji="1" lang="zh-CN" altLang="en-US" sz="2800" dirty="0"/>
              <a:t>是一个可变更的部分，用户可以对不同的编程模型写自己的</a:t>
            </a:r>
            <a:r>
              <a:rPr kumimoji="1" lang="en" altLang="zh-CN" sz="2800" dirty="0" err="1"/>
              <a:t>AppMst</a:t>
            </a:r>
            <a:r>
              <a:rPr kumimoji="1" lang="zh-CN" altLang="en" sz="2800" dirty="0"/>
              <a:t>，</a:t>
            </a:r>
            <a:r>
              <a:rPr kumimoji="1" lang="zh-CN" altLang="en-US" sz="2800" dirty="0"/>
              <a:t>让更多类型的编程模型能够跑在</a:t>
            </a:r>
            <a:r>
              <a:rPr kumimoji="1" lang="en" altLang="zh-CN" sz="2800" dirty="0"/>
              <a:t>Hadoop</a:t>
            </a:r>
            <a:r>
              <a:rPr kumimoji="1" lang="zh-CN" altLang="en-US" sz="2800" dirty="0"/>
              <a:t>集群中</a:t>
            </a:r>
            <a:endParaRPr kumimoji="1" lang="en-US" altLang="zh-CN" sz="2800" dirty="0"/>
          </a:p>
          <a:p>
            <a:pPr>
              <a:lnSpc>
                <a:spcPct val="120000"/>
              </a:lnSpc>
            </a:pPr>
            <a:r>
              <a:rPr kumimoji="1" lang="zh-CN" altLang="en-US" sz="2800" dirty="0"/>
              <a:t>对于资源的表示以内存为单位 ，并引入</a:t>
            </a:r>
            <a:r>
              <a:rPr kumimoji="1" lang="en-US" altLang="zh-CN" sz="2800" dirty="0"/>
              <a:t>Container</a:t>
            </a:r>
            <a:r>
              <a:rPr kumimoji="1" lang="zh-CN" altLang="en-US" sz="2800" dirty="0"/>
              <a:t>，比之前以剩余</a:t>
            </a:r>
            <a:r>
              <a:rPr kumimoji="1" lang="en" altLang="zh-CN" sz="2800" dirty="0"/>
              <a:t>slot</a:t>
            </a:r>
            <a:r>
              <a:rPr kumimoji="1" lang="zh-CN" altLang="en-US" sz="2800" dirty="0"/>
              <a:t>数目为单位更合理，且提高了集群的资源利用率</a:t>
            </a:r>
          </a:p>
        </p:txBody>
      </p:sp>
    </p:spTree>
    <p:extLst>
      <p:ext uri="{BB962C8B-B14F-4D97-AF65-F5344CB8AC3E}">
        <p14:creationId xmlns:p14="http://schemas.microsoft.com/office/powerpoint/2010/main" val="282656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b="1" dirty="0">
                <a:solidFill>
                  <a:srgbClr val="233D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189470" y="1166018"/>
            <a:ext cx="11734799" cy="5691982"/>
          </a:xfrm>
        </p:spPr>
        <p:txBody>
          <a:bodyPr>
            <a:normAutofit/>
          </a:bodyPr>
          <a:lstStyle/>
          <a:p>
            <a:pPr>
              <a:spcBef>
                <a:spcPts val="0"/>
              </a:spcBef>
              <a:spcAft>
                <a:spcPts val="1200"/>
              </a:spcAft>
            </a:pPr>
            <a:r>
              <a:rPr kumimoji="1" lang="zh-CN" altLang="en-US" sz="3200" dirty="0"/>
              <a:t>分布式数据处理基本概念</a:t>
            </a:r>
            <a:endParaRPr kumimoji="1" lang="en-US" altLang="zh-CN" sz="3200" dirty="0"/>
          </a:p>
          <a:p>
            <a:pPr>
              <a:spcBef>
                <a:spcPts val="0"/>
              </a:spcBef>
              <a:spcAft>
                <a:spcPts val="1200"/>
              </a:spcAft>
            </a:pPr>
            <a:r>
              <a:rPr kumimoji="1" lang="zh-CN" altLang="en-US" sz="3200" dirty="0"/>
              <a:t>分布式数据处理模式：批处理与流处理</a:t>
            </a:r>
            <a:endParaRPr kumimoji="1" lang="en-US" altLang="zh-CN" sz="3200" dirty="0"/>
          </a:p>
          <a:p>
            <a:pPr>
              <a:spcBef>
                <a:spcPts val="0"/>
              </a:spcBef>
              <a:spcAft>
                <a:spcPts val="1200"/>
              </a:spcAft>
            </a:pPr>
            <a:r>
              <a:rPr kumimoji="1" lang="zh-CN" altLang="en-US" sz="3200" dirty="0"/>
              <a:t>批处理计算模型：</a:t>
            </a:r>
            <a:r>
              <a:rPr kumimoji="1" lang="en-US" altLang="zh-CN" sz="3200" dirty="0"/>
              <a:t>MapReduce</a:t>
            </a:r>
          </a:p>
          <a:p>
            <a:pPr lvl="1">
              <a:spcBef>
                <a:spcPts val="0"/>
              </a:spcBef>
              <a:spcAft>
                <a:spcPts val="1200"/>
              </a:spcAft>
            </a:pPr>
            <a:r>
              <a:rPr kumimoji="1" lang="en-US" altLang="zh-CN" sz="2800" dirty="0"/>
              <a:t>MapReduce</a:t>
            </a:r>
            <a:r>
              <a:rPr kumimoji="1" lang="zh-CN" altLang="en-US" sz="2800" dirty="0"/>
              <a:t>基本概念</a:t>
            </a:r>
            <a:endParaRPr kumimoji="1" lang="en-US" altLang="zh-CN" sz="2800" dirty="0"/>
          </a:p>
          <a:p>
            <a:pPr lvl="1">
              <a:spcBef>
                <a:spcPts val="0"/>
              </a:spcBef>
              <a:spcAft>
                <a:spcPts val="1200"/>
              </a:spcAft>
            </a:pPr>
            <a:r>
              <a:rPr kumimoji="1" lang="en-US" altLang="zh-CN" sz="2800" dirty="0"/>
              <a:t>MapReduce</a:t>
            </a:r>
            <a:r>
              <a:rPr kumimoji="1" lang="zh-CN" altLang="en-US" sz="2800" dirty="0"/>
              <a:t>框架</a:t>
            </a:r>
            <a:endParaRPr kumimoji="1" lang="en-US" altLang="zh-CN" sz="2800" dirty="0"/>
          </a:p>
          <a:p>
            <a:pPr lvl="1">
              <a:spcBef>
                <a:spcPts val="0"/>
              </a:spcBef>
              <a:spcAft>
                <a:spcPts val="1200"/>
              </a:spcAft>
            </a:pPr>
            <a:r>
              <a:rPr kumimoji="1" lang="en-US" altLang="zh-CN" sz="2800" dirty="0">
                <a:solidFill>
                  <a:srgbClr val="FF0000"/>
                </a:solidFill>
              </a:rPr>
              <a:t>MapReduce</a:t>
            </a:r>
            <a:r>
              <a:rPr kumimoji="1" lang="zh-CN" altLang="en-US" sz="2800" dirty="0">
                <a:solidFill>
                  <a:srgbClr val="FF0000"/>
                </a:solidFill>
              </a:rPr>
              <a:t>底层设计</a:t>
            </a:r>
            <a:endParaRPr kumimoji="1" lang="en-US" altLang="zh-CN" sz="2800" dirty="0">
              <a:solidFill>
                <a:srgbClr val="FF0000"/>
              </a:solidFill>
            </a:endParaRPr>
          </a:p>
          <a:p>
            <a:pPr lvl="1">
              <a:spcBef>
                <a:spcPts val="0"/>
              </a:spcBef>
              <a:spcAft>
                <a:spcPts val="1200"/>
              </a:spcAft>
            </a:pPr>
            <a:r>
              <a:rPr kumimoji="1" lang="en-US" altLang="zh-CN" sz="2800" dirty="0"/>
              <a:t>MapReduce</a:t>
            </a:r>
            <a:r>
              <a:rPr kumimoji="1" lang="zh-CN" altLang="en-US" sz="2800" dirty="0"/>
              <a:t>的多平台实现</a:t>
            </a:r>
            <a:endParaRPr kumimoji="1" lang="en-US" altLang="zh-CN" sz="2800" dirty="0"/>
          </a:p>
          <a:p>
            <a:pPr>
              <a:spcBef>
                <a:spcPts val="0"/>
              </a:spcBef>
              <a:spcAft>
                <a:spcPts val="1200"/>
              </a:spcAft>
            </a:pPr>
            <a:r>
              <a:rPr kumimoji="1" lang="zh-CN" altLang="en-US" sz="3200" dirty="0"/>
              <a:t>讨论和总结</a:t>
            </a:r>
          </a:p>
        </p:txBody>
      </p:sp>
    </p:spTree>
    <p:extLst>
      <p:ext uri="{BB962C8B-B14F-4D97-AF65-F5344CB8AC3E}">
        <p14:creationId xmlns:p14="http://schemas.microsoft.com/office/powerpoint/2010/main" val="681953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11A3C-8A83-A745-821F-B37346800CC0}"/>
              </a:ext>
            </a:extLst>
          </p:cNvPr>
          <p:cNvSpPr>
            <a:spLocks noGrp="1"/>
          </p:cNvSpPr>
          <p:nvPr>
            <p:ph type="title"/>
          </p:nvPr>
        </p:nvSpPr>
        <p:spPr/>
        <p:txBody>
          <a:bodyPr/>
          <a:lstStyle/>
          <a:p>
            <a:r>
              <a:rPr kumimoji="1" lang="en-US" altLang="zh-CN" sz="4800" b="1" dirty="0">
                <a:solidFill>
                  <a:srgbClr val="2431FF"/>
                </a:solidFill>
              </a:rPr>
              <a:t>MapReduce</a:t>
            </a:r>
            <a:r>
              <a:rPr kumimoji="1" lang="zh-CN" altLang="en-US" sz="4800" b="1" dirty="0">
                <a:solidFill>
                  <a:srgbClr val="2431FF"/>
                </a:solidFill>
              </a:rPr>
              <a:t>底层设计</a:t>
            </a:r>
          </a:p>
        </p:txBody>
      </p:sp>
      <p:sp>
        <p:nvSpPr>
          <p:cNvPr id="3" name="内容占位符 2">
            <a:extLst>
              <a:ext uri="{FF2B5EF4-FFF2-40B4-BE49-F238E27FC236}">
                <a16:creationId xmlns:a16="http://schemas.microsoft.com/office/drawing/2014/main" id="{36801738-4653-9D4A-8758-FC67B4739675}"/>
              </a:ext>
            </a:extLst>
          </p:cNvPr>
          <p:cNvSpPr>
            <a:spLocks noGrp="1"/>
          </p:cNvSpPr>
          <p:nvPr>
            <p:ph idx="1"/>
          </p:nvPr>
        </p:nvSpPr>
        <p:spPr>
          <a:xfrm>
            <a:off x="140042" y="1166018"/>
            <a:ext cx="11883081" cy="4525963"/>
          </a:xfrm>
        </p:spPr>
        <p:txBody>
          <a:bodyPr/>
          <a:lstStyle/>
          <a:p>
            <a:r>
              <a:rPr kumimoji="1" lang="en-US" altLang="zh-CN" sz="3200" dirty="0"/>
              <a:t>MapReduce</a:t>
            </a:r>
            <a:r>
              <a:rPr kumimoji="1" lang="zh-CN" altLang="en-US" sz="3200" dirty="0"/>
              <a:t>框架隐藏了分布式化的细节实现，包括</a:t>
            </a:r>
            <a:endParaRPr kumimoji="1" lang="en-US" altLang="zh-CN" sz="3200" dirty="0"/>
          </a:p>
          <a:p>
            <a:pPr lvl="1"/>
            <a:r>
              <a:rPr kumimoji="1" lang="zh-CN" altLang="en-US" sz="2800" dirty="0"/>
              <a:t>数据的读写和处理</a:t>
            </a:r>
            <a:endParaRPr kumimoji="1" lang="en-US" altLang="zh-CN" sz="2800" dirty="0"/>
          </a:p>
          <a:p>
            <a:pPr lvl="1"/>
            <a:r>
              <a:rPr kumimoji="1" lang="zh-CN" altLang="en-US" sz="2800" dirty="0"/>
              <a:t>服务器容错</a:t>
            </a:r>
            <a:endParaRPr kumimoji="1" lang="en-US" altLang="zh-CN" sz="2800" dirty="0"/>
          </a:p>
          <a:p>
            <a:pPr lvl="1"/>
            <a:r>
              <a:rPr kumimoji="1" lang="zh-CN" altLang="en-US" sz="2800" dirty="0"/>
              <a:t>性能优化</a:t>
            </a:r>
            <a:endParaRPr kumimoji="1" lang="en-US" altLang="zh-CN" sz="2800" dirty="0"/>
          </a:p>
        </p:txBody>
      </p:sp>
    </p:spTree>
    <p:extLst>
      <p:ext uri="{BB962C8B-B14F-4D97-AF65-F5344CB8AC3E}">
        <p14:creationId xmlns:p14="http://schemas.microsoft.com/office/powerpoint/2010/main" val="3883648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CE3B8-23D9-9C4D-97CD-B3AE9AD56009}"/>
              </a:ext>
            </a:extLst>
          </p:cNvPr>
          <p:cNvSpPr>
            <a:spLocks noGrp="1"/>
          </p:cNvSpPr>
          <p:nvPr>
            <p:ph type="title"/>
          </p:nvPr>
        </p:nvSpPr>
        <p:spPr/>
        <p:txBody>
          <a:bodyPr/>
          <a:lstStyle/>
          <a:p>
            <a:r>
              <a:rPr kumimoji="1" lang="en-US" altLang="zh-CN" sz="4800" b="1" dirty="0">
                <a:solidFill>
                  <a:srgbClr val="2431FF"/>
                </a:solidFill>
              </a:rPr>
              <a:t>MapReduce</a:t>
            </a:r>
            <a:r>
              <a:rPr kumimoji="1" lang="zh-CN" altLang="en-US" sz="4800" b="1" dirty="0">
                <a:solidFill>
                  <a:srgbClr val="2431FF"/>
                </a:solidFill>
              </a:rPr>
              <a:t>底层设计</a:t>
            </a:r>
            <a:r>
              <a:rPr kumimoji="1" lang="en-US" altLang="zh-CN" sz="4800" b="1" dirty="0">
                <a:solidFill>
                  <a:srgbClr val="2431FF"/>
                </a:solidFill>
              </a:rPr>
              <a:t>-</a:t>
            </a:r>
            <a:r>
              <a:rPr kumimoji="1" lang="zh-CN" altLang="en-US" sz="4800" b="1" dirty="0">
                <a:solidFill>
                  <a:srgbClr val="2431FF"/>
                </a:solidFill>
              </a:rPr>
              <a:t>数据的读写和处理</a:t>
            </a:r>
          </a:p>
        </p:txBody>
      </p:sp>
      <p:pic>
        <p:nvPicPr>
          <p:cNvPr id="4" name="内容占位符 3">
            <a:extLst>
              <a:ext uri="{FF2B5EF4-FFF2-40B4-BE49-F238E27FC236}">
                <a16:creationId xmlns:a16="http://schemas.microsoft.com/office/drawing/2014/main" id="{7C343B3A-829D-6741-A2CC-BB269E1AF157}"/>
              </a:ext>
            </a:extLst>
          </p:cNvPr>
          <p:cNvPicPr>
            <a:picLocks noGrp="1" noChangeAspect="1"/>
          </p:cNvPicPr>
          <p:nvPr>
            <p:ph idx="4294967295"/>
          </p:nvPr>
        </p:nvPicPr>
        <p:blipFill>
          <a:blip r:embed="rId3"/>
          <a:stretch>
            <a:fillRect/>
          </a:stretch>
        </p:blipFill>
        <p:spPr>
          <a:xfrm>
            <a:off x="0" y="1149181"/>
            <a:ext cx="12156684" cy="5467264"/>
          </a:xfrm>
          <a:prstGeom prst="rect">
            <a:avLst/>
          </a:prstGeom>
        </p:spPr>
      </p:pic>
      <p:sp>
        <p:nvSpPr>
          <p:cNvPr id="5" name="矩形 4">
            <a:extLst>
              <a:ext uri="{FF2B5EF4-FFF2-40B4-BE49-F238E27FC236}">
                <a16:creationId xmlns:a16="http://schemas.microsoft.com/office/drawing/2014/main" id="{CBCD230A-C5CA-E446-9C47-C094984CEEBF}"/>
              </a:ext>
            </a:extLst>
          </p:cNvPr>
          <p:cNvSpPr/>
          <p:nvPr/>
        </p:nvSpPr>
        <p:spPr>
          <a:xfrm>
            <a:off x="10851082" y="1143000"/>
            <a:ext cx="1268531"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24514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CE3B8-23D9-9C4D-97CD-B3AE9AD56009}"/>
              </a:ext>
            </a:extLst>
          </p:cNvPr>
          <p:cNvSpPr>
            <a:spLocks noGrp="1"/>
          </p:cNvSpPr>
          <p:nvPr>
            <p:ph type="title"/>
          </p:nvPr>
        </p:nvSpPr>
        <p:spPr/>
        <p:txBody>
          <a:bodyPr/>
          <a:lstStyle/>
          <a:p>
            <a:r>
              <a:rPr kumimoji="1" lang="en-US" altLang="zh-CN" sz="4800" b="1" dirty="0">
                <a:solidFill>
                  <a:srgbClr val="2431FF"/>
                </a:solidFill>
              </a:rPr>
              <a:t>Map</a:t>
            </a:r>
            <a:r>
              <a:rPr kumimoji="1" lang="zh-CN" altLang="en-US" sz="4800" b="1" dirty="0">
                <a:solidFill>
                  <a:srgbClr val="2431FF"/>
                </a:solidFill>
              </a:rPr>
              <a:t>端</a:t>
            </a:r>
            <a:r>
              <a:rPr kumimoji="1" lang="en-US" altLang="zh-CN" sz="4800" b="1" dirty="0">
                <a:solidFill>
                  <a:srgbClr val="2431FF"/>
                </a:solidFill>
              </a:rPr>
              <a:t>-</a:t>
            </a:r>
            <a:r>
              <a:rPr kumimoji="1" lang="zh-CN" altLang="en-US" sz="4800" b="1" dirty="0">
                <a:solidFill>
                  <a:srgbClr val="2431FF"/>
                </a:solidFill>
              </a:rPr>
              <a:t>读数据</a:t>
            </a:r>
          </a:p>
        </p:txBody>
      </p:sp>
      <p:sp>
        <p:nvSpPr>
          <p:cNvPr id="6" name="内容占位符 5">
            <a:extLst>
              <a:ext uri="{FF2B5EF4-FFF2-40B4-BE49-F238E27FC236}">
                <a16:creationId xmlns:a16="http://schemas.microsoft.com/office/drawing/2014/main" id="{41E54FE0-15FF-4B4C-99B5-648ACBC5D340}"/>
              </a:ext>
            </a:extLst>
          </p:cNvPr>
          <p:cNvSpPr>
            <a:spLocks noGrp="1"/>
          </p:cNvSpPr>
          <p:nvPr>
            <p:ph idx="1"/>
          </p:nvPr>
        </p:nvSpPr>
        <p:spPr>
          <a:xfrm>
            <a:off x="238898" y="1266092"/>
            <a:ext cx="11710086" cy="5332416"/>
          </a:xfrm>
        </p:spPr>
        <p:txBody>
          <a:bodyPr/>
          <a:lstStyle/>
          <a:p>
            <a:r>
              <a:rPr lang="zh-CN" altLang="en-US" sz="3200" dirty="0"/>
              <a:t>该阶段主要负责创建</a:t>
            </a:r>
            <a:r>
              <a:rPr lang="en-US" altLang="zh-CN" sz="3200" dirty="0"/>
              <a:t>Mapper</a:t>
            </a:r>
            <a:r>
              <a:rPr lang="zh-CN" altLang="en-US" sz="3200" dirty="0"/>
              <a:t>和读取输入数据</a:t>
            </a:r>
            <a:endParaRPr lang="en-US" altLang="zh-CN" sz="3200" dirty="0"/>
          </a:p>
          <a:p>
            <a:r>
              <a:rPr lang="zh-CN" altLang="en-US" sz="3200" dirty="0"/>
              <a:t>创建</a:t>
            </a:r>
            <a:r>
              <a:rPr lang="en-US" altLang="zh-CN" sz="3200" dirty="0"/>
              <a:t>Mapper</a:t>
            </a:r>
            <a:r>
              <a:rPr lang="zh-CN" altLang="en-US" sz="3200" dirty="0"/>
              <a:t>的数量</a:t>
            </a:r>
            <a:endParaRPr lang="en-US" altLang="zh-CN" sz="3200" dirty="0"/>
          </a:p>
          <a:p>
            <a:pPr lvl="1"/>
            <a:r>
              <a:rPr lang="zh-CN" altLang="en-US" sz="2800" dirty="0"/>
              <a:t>数量过大，会产生大量的小文件，由于</a:t>
            </a:r>
            <a:r>
              <a:rPr lang="en" altLang="zh-CN" sz="2800" dirty="0"/>
              <a:t>Mapper</a:t>
            </a:r>
            <a:r>
              <a:rPr lang="zh-CN" altLang="en-US" sz="2800" dirty="0"/>
              <a:t>是基于虚拟机的，过多的</a:t>
            </a:r>
            <a:r>
              <a:rPr lang="en" altLang="zh-CN" sz="2800" dirty="0"/>
              <a:t>Mapper</a:t>
            </a:r>
            <a:r>
              <a:rPr lang="zh-CN" altLang="en-US" sz="2800" dirty="0"/>
              <a:t>创建和初始化及关闭虚拟机都会消耗大量的硬件资源</a:t>
            </a:r>
            <a:endParaRPr lang="en-US" altLang="zh-CN" sz="2800" dirty="0"/>
          </a:p>
          <a:p>
            <a:pPr lvl="1"/>
            <a:r>
              <a:rPr lang="zh-CN" altLang="en-US" sz="2800" dirty="0"/>
              <a:t>数量过小，并发度过小，</a:t>
            </a:r>
            <a:r>
              <a:rPr lang="en" altLang="zh-CN" sz="2800" dirty="0"/>
              <a:t>Job</a:t>
            </a:r>
            <a:r>
              <a:rPr lang="zh-CN" altLang="en-US" sz="2800" dirty="0"/>
              <a:t>执行时间过长，无法充分利用分布式硬件资源</a:t>
            </a:r>
            <a:endParaRPr lang="en-US" altLang="zh-CN" sz="2800" dirty="0"/>
          </a:p>
          <a:p>
            <a:r>
              <a:rPr lang="en-US" altLang="zh-CN" sz="3200" dirty="0"/>
              <a:t>Mapper</a:t>
            </a:r>
            <a:r>
              <a:rPr lang="zh-CN" altLang="en-US" sz="3200" dirty="0"/>
              <a:t>数量由以下三个因素决定</a:t>
            </a:r>
            <a:endParaRPr lang="en-US" altLang="zh-CN" sz="3200" dirty="0"/>
          </a:p>
          <a:p>
            <a:pPr lvl="1"/>
            <a:r>
              <a:rPr lang="zh-CN" altLang="en-US" sz="2800" dirty="0"/>
              <a:t>输入文件数目</a:t>
            </a:r>
            <a:endParaRPr lang="en-US" altLang="zh-CN" sz="2800" dirty="0"/>
          </a:p>
          <a:p>
            <a:pPr lvl="1"/>
            <a:r>
              <a:rPr lang="zh-CN" altLang="en-US" sz="2800" dirty="0"/>
              <a:t>输入文件大小</a:t>
            </a:r>
            <a:endParaRPr lang="en-US" altLang="zh-CN" sz="2800" dirty="0"/>
          </a:p>
          <a:p>
            <a:pPr lvl="1"/>
            <a:r>
              <a:rPr lang="zh-CN" altLang="en-US" sz="2800" dirty="0"/>
              <a:t>配置参数</a:t>
            </a:r>
            <a:endParaRPr lang="en-US" altLang="zh-CN" sz="2800" dirty="0"/>
          </a:p>
        </p:txBody>
      </p:sp>
    </p:spTree>
    <p:extLst>
      <p:ext uri="{BB962C8B-B14F-4D97-AF65-F5344CB8AC3E}">
        <p14:creationId xmlns:p14="http://schemas.microsoft.com/office/powerpoint/2010/main" val="1736882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F0CC9-ABAD-1F4F-B021-B21389639D7D}"/>
              </a:ext>
            </a:extLst>
          </p:cNvPr>
          <p:cNvSpPr>
            <a:spLocks noGrp="1"/>
          </p:cNvSpPr>
          <p:nvPr>
            <p:ph type="title"/>
          </p:nvPr>
        </p:nvSpPr>
        <p:spPr/>
        <p:txBody>
          <a:bodyPr/>
          <a:lstStyle/>
          <a:p>
            <a:r>
              <a:rPr kumimoji="1" lang="en-US" altLang="zh-CN" sz="4800" b="1" dirty="0">
                <a:solidFill>
                  <a:srgbClr val="2431FF"/>
                </a:solidFill>
              </a:rPr>
              <a:t>Map</a:t>
            </a:r>
            <a:r>
              <a:rPr kumimoji="1" lang="zh-CN" altLang="en-US" sz="4800" b="1" dirty="0">
                <a:solidFill>
                  <a:srgbClr val="2431FF"/>
                </a:solidFill>
              </a:rPr>
              <a:t>端</a:t>
            </a:r>
            <a:r>
              <a:rPr kumimoji="1" lang="en-US" altLang="zh-CN" sz="4800" b="1" dirty="0">
                <a:solidFill>
                  <a:srgbClr val="2431FF"/>
                </a:solidFill>
              </a:rPr>
              <a:t>-</a:t>
            </a:r>
            <a:r>
              <a:rPr kumimoji="1" lang="zh-CN" altLang="en-US" sz="4800" b="1" dirty="0">
                <a:solidFill>
                  <a:srgbClr val="2431FF"/>
                </a:solidFill>
              </a:rPr>
              <a:t>读数据</a:t>
            </a:r>
          </a:p>
        </p:txBody>
      </p:sp>
      <p:pic>
        <p:nvPicPr>
          <p:cNvPr id="4" name="内容占位符 3">
            <a:extLst>
              <a:ext uri="{FF2B5EF4-FFF2-40B4-BE49-F238E27FC236}">
                <a16:creationId xmlns:a16="http://schemas.microsoft.com/office/drawing/2014/main" id="{AEE0810E-9448-AD48-BA3D-BE40F2D24F9E}"/>
              </a:ext>
            </a:extLst>
          </p:cNvPr>
          <p:cNvPicPr>
            <a:picLocks noGrp="1" noChangeAspect="1"/>
          </p:cNvPicPr>
          <p:nvPr>
            <p:ph idx="4294967295"/>
          </p:nvPr>
        </p:nvPicPr>
        <p:blipFill>
          <a:blip r:embed="rId2"/>
          <a:stretch>
            <a:fillRect/>
          </a:stretch>
        </p:blipFill>
        <p:spPr>
          <a:xfrm>
            <a:off x="61785" y="1143000"/>
            <a:ext cx="12064316" cy="1921476"/>
          </a:xfrm>
          <a:prstGeom prst="rect">
            <a:avLst/>
          </a:prstGeom>
        </p:spPr>
      </p:pic>
      <p:sp>
        <p:nvSpPr>
          <p:cNvPr id="5" name="文本框 4">
            <a:extLst>
              <a:ext uri="{FF2B5EF4-FFF2-40B4-BE49-F238E27FC236}">
                <a16:creationId xmlns:a16="http://schemas.microsoft.com/office/drawing/2014/main" id="{82146348-F6DA-AF4C-92B3-E0F943017B30}"/>
              </a:ext>
            </a:extLst>
          </p:cNvPr>
          <p:cNvSpPr txBox="1"/>
          <p:nvPr/>
        </p:nvSpPr>
        <p:spPr>
          <a:xfrm>
            <a:off x="306859" y="3429000"/>
            <a:ext cx="11819241" cy="3108543"/>
          </a:xfrm>
          <a:prstGeom prst="rect">
            <a:avLst/>
          </a:prstGeom>
          <a:noFill/>
        </p:spPr>
        <p:txBody>
          <a:bodyPr wrap="square" rtlCol="0">
            <a:spAutoFit/>
          </a:bodyPr>
          <a:lstStyle/>
          <a:p>
            <a:r>
              <a:rPr lang="zh-CN" altLang="en-US" sz="2800" dirty="0">
                <a:ea typeface="SimHei" panose="02010609060101010101" pitchFamily="49" charset="-122"/>
              </a:rPr>
              <a:t>例如一个文件</a:t>
            </a:r>
            <a:r>
              <a:rPr lang="en-US" altLang="zh-CN" sz="2800" dirty="0">
                <a:ea typeface="SimHei" panose="02010609060101010101" pitchFamily="49" charset="-122"/>
              </a:rPr>
              <a:t>800</a:t>
            </a:r>
            <a:r>
              <a:rPr lang="en" altLang="zh-CN" sz="2800" dirty="0">
                <a:ea typeface="SimHei" panose="02010609060101010101" pitchFamily="49" charset="-122"/>
              </a:rPr>
              <a:t>MB</a:t>
            </a:r>
            <a:r>
              <a:rPr lang="zh-CN" altLang="en" sz="2800" dirty="0">
                <a:ea typeface="SimHei" panose="02010609060101010101" pitchFamily="49" charset="-122"/>
              </a:rPr>
              <a:t>，</a:t>
            </a:r>
            <a:r>
              <a:rPr lang="en" altLang="zh-CN" sz="2800" dirty="0">
                <a:ea typeface="SimHei" panose="02010609060101010101" pitchFamily="49" charset="-122"/>
              </a:rPr>
              <a:t>Block</a:t>
            </a:r>
            <a:r>
              <a:rPr lang="zh-CN" altLang="en-US" sz="2800" dirty="0">
                <a:ea typeface="SimHei" panose="02010609060101010101" pitchFamily="49" charset="-122"/>
              </a:rPr>
              <a:t>大小是</a:t>
            </a:r>
            <a:r>
              <a:rPr lang="en-US" altLang="zh-CN" sz="2800" dirty="0">
                <a:ea typeface="SimHei" panose="02010609060101010101" pitchFamily="49" charset="-122"/>
              </a:rPr>
              <a:t>128</a:t>
            </a:r>
            <a:r>
              <a:rPr lang="en" altLang="zh-CN" sz="2800" dirty="0">
                <a:ea typeface="SimHei" panose="02010609060101010101" pitchFamily="49" charset="-122"/>
              </a:rPr>
              <a:t>MB</a:t>
            </a:r>
            <a:r>
              <a:rPr lang="zh-CN" altLang="en" sz="2800" dirty="0">
                <a:ea typeface="SimHei" panose="02010609060101010101" pitchFamily="49" charset="-122"/>
              </a:rPr>
              <a:t>，</a:t>
            </a:r>
            <a:r>
              <a:rPr lang="zh-CN" altLang="en-US" sz="2800" dirty="0">
                <a:ea typeface="SimHei" panose="02010609060101010101" pitchFamily="49" charset="-122"/>
              </a:rPr>
              <a:t>那么</a:t>
            </a:r>
            <a:r>
              <a:rPr lang="en" altLang="zh-CN" sz="2800" dirty="0">
                <a:ea typeface="SimHei" panose="02010609060101010101" pitchFamily="49" charset="-122"/>
              </a:rPr>
              <a:t>Mapper</a:t>
            </a:r>
            <a:r>
              <a:rPr lang="zh-CN" altLang="en-US" sz="2800" dirty="0">
                <a:ea typeface="SimHei" panose="02010609060101010101" pitchFamily="49" charset="-122"/>
              </a:rPr>
              <a:t>数目就是</a:t>
            </a:r>
            <a:r>
              <a:rPr lang="en-US" altLang="zh-CN" sz="2800" dirty="0">
                <a:ea typeface="SimHei" panose="02010609060101010101" pitchFamily="49" charset="-122"/>
              </a:rPr>
              <a:t>7</a:t>
            </a:r>
            <a:r>
              <a:rPr lang="zh-CN" altLang="en-US" sz="2800" dirty="0">
                <a:ea typeface="SimHei" panose="02010609060101010101" pitchFamily="49" charset="-122"/>
              </a:rPr>
              <a:t>个。</a:t>
            </a:r>
            <a:r>
              <a:rPr lang="en-US" altLang="zh-CN" sz="2800" dirty="0">
                <a:ea typeface="SimHei" panose="02010609060101010101" pitchFamily="49" charset="-122"/>
              </a:rPr>
              <a:t>6</a:t>
            </a:r>
            <a:r>
              <a:rPr lang="zh-CN" altLang="en-US" sz="2800" dirty="0">
                <a:ea typeface="SimHei" panose="02010609060101010101" pitchFamily="49" charset="-122"/>
              </a:rPr>
              <a:t>个</a:t>
            </a:r>
            <a:r>
              <a:rPr lang="en" altLang="zh-CN" sz="2800" dirty="0">
                <a:ea typeface="SimHei" panose="02010609060101010101" pitchFamily="49" charset="-122"/>
              </a:rPr>
              <a:t>Mapper</a:t>
            </a:r>
            <a:r>
              <a:rPr lang="zh-CN" altLang="en-US" sz="2800" dirty="0">
                <a:ea typeface="SimHei" panose="02010609060101010101" pitchFamily="49" charset="-122"/>
              </a:rPr>
              <a:t>处理的数据是</a:t>
            </a:r>
            <a:r>
              <a:rPr lang="en-US" altLang="zh-CN" sz="2800" dirty="0">
                <a:ea typeface="SimHei" panose="02010609060101010101" pitchFamily="49" charset="-122"/>
              </a:rPr>
              <a:t>128</a:t>
            </a:r>
            <a:r>
              <a:rPr lang="en" altLang="zh-CN" sz="2800" dirty="0">
                <a:ea typeface="SimHei" panose="02010609060101010101" pitchFamily="49" charset="-122"/>
              </a:rPr>
              <a:t>MB</a:t>
            </a:r>
            <a:r>
              <a:rPr lang="zh-CN" altLang="en" sz="2800" dirty="0">
                <a:ea typeface="SimHei" panose="02010609060101010101" pitchFamily="49" charset="-122"/>
              </a:rPr>
              <a:t>，</a:t>
            </a:r>
            <a:r>
              <a:rPr lang="en" altLang="zh-CN" sz="2800" dirty="0">
                <a:ea typeface="SimHei" panose="02010609060101010101" pitchFamily="49" charset="-122"/>
              </a:rPr>
              <a:t>1</a:t>
            </a:r>
            <a:r>
              <a:rPr lang="zh-CN" altLang="en-US" sz="2800" dirty="0">
                <a:ea typeface="SimHei" panose="02010609060101010101" pitchFamily="49" charset="-122"/>
              </a:rPr>
              <a:t>个</a:t>
            </a:r>
            <a:r>
              <a:rPr lang="en" altLang="zh-CN" sz="2800" dirty="0">
                <a:ea typeface="SimHei" panose="02010609060101010101" pitchFamily="49" charset="-122"/>
              </a:rPr>
              <a:t>Mapper</a:t>
            </a:r>
            <a:r>
              <a:rPr lang="zh-CN" altLang="en-US" sz="2800" dirty="0">
                <a:ea typeface="SimHei" panose="02010609060101010101" pitchFamily="49" charset="-122"/>
              </a:rPr>
              <a:t>处理的数据是</a:t>
            </a:r>
            <a:r>
              <a:rPr lang="en-US" altLang="zh-CN" sz="2800" dirty="0">
                <a:ea typeface="SimHei" panose="02010609060101010101" pitchFamily="49" charset="-122"/>
              </a:rPr>
              <a:t>32</a:t>
            </a:r>
            <a:r>
              <a:rPr lang="en" altLang="zh-CN" sz="2800" dirty="0">
                <a:ea typeface="SimHei" panose="02010609060101010101" pitchFamily="49" charset="-122"/>
              </a:rPr>
              <a:t>MB</a:t>
            </a:r>
            <a:r>
              <a:rPr lang="zh-CN" altLang="en" sz="2800" dirty="0">
                <a:ea typeface="SimHei" panose="02010609060101010101" pitchFamily="49" charset="-122"/>
              </a:rPr>
              <a:t>；</a:t>
            </a:r>
          </a:p>
          <a:p>
            <a:endParaRPr lang="en-US" altLang="zh-CN" sz="2800" dirty="0">
              <a:ea typeface="SimHei" panose="02010609060101010101" pitchFamily="49" charset="-122"/>
            </a:endParaRPr>
          </a:p>
          <a:p>
            <a:r>
              <a:rPr lang="zh-CN" altLang="en-US" sz="2800" dirty="0">
                <a:ea typeface="SimHei" panose="02010609060101010101" pitchFamily="49" charset="-122"/>
              </a:rPr>
              <a:t>再例如一个目录下有三个文件大小分别为：</a:t>
            </a:r>
            <a:r>
              <a:rPr lang="en-US" altLang="zh-CN" sz="2800" dirty="0">
                <a:ea typeface="SimHei" panose="02010609060101010101" pitchFamily="49" charset="-122"/>
              </a:rPr>
              <a:t>5</a:t>
            </a:r>
            <a:r>
              <a:rPr lang="en" altLang="zh-CN" sz="2800" dirty="0">
                <a:ea typeface="SimHei" panose="02010609060101010101" pitchFamily="49" charset="-122"/>
              </a:rPr>
              <a:t>MB</a:t>
            </a:r>
            <a:r>
              <a:rPr lang="zh-CN" altLang="en-US" sz="2800" dirty="0">
                <a:ea typeface="SimHei" panose="02010609060101010101" pitchFamily="49" charset="-122"/>
              </a:rPr>
              <a:t>、</a:t>
            </a:r>
            <a:r>
              <a:rPr lang="en" altLang="zh-CN" sz="2800" dirty="0">
                <a:ea typeface="SimHei" panose="02010609060101010101" pitchFamily="49" charset="-122"/>
              </a:rPr>
              <a:t>10MB</a:t>
            </a:r>
            <a:r>
              <a:rPr lang="zh-CN" altLang="en-US" sz="2800" dirty="0">
                <a:ea typeface="SimHei" panose="02010609060101010101" pitchFamily="49" charset="-122"/>
              </a:rPr>
              <a:t>、</a:t>
            </a:r>
            <a:r>
              <a:rPr lang="en" altLang="zh-CN" sz="2800" dirty="0">
                <a:ea typeface="SimHei" panose="02010609060101010101" pitchFamily="49" charset="-122"/>
              </a:rPr>
              <a:t>150MB</a:t>
            </a:r>
            <a:r>
              <a:rPr lang="zh-CN" altLang="en-US" sz="2800" dirty="0">
                <a:ea typeface="SimHei" panose="02010609060101010101" pitchFamily="49" charset="-122"/>
              </a:rPr>
              <a:t>，这个时候其实会产生四个</a:t>
            </a:r>
            <a:r>
              <a:rPr lang="en" altLang="zh-CN" sz="2800" dirty="0">
                <a:ea typeface="SimHei" panose="02010609060101010101" pitchFamily="49" charset="-122"/>
              </a:rPr>
              <a:t>Mapper</a:t>
            </a:r>
            <a:r>
              <a:rPr lang="zh-CN" altLang="en-US" sz="2800" dirty="0">
                <a:ea typeface="SimHei" panose="02010609060101010101" pitchFamily="49" charset="-122"/>
              </a:rPr>
              <a:t>处理的数据分别是</a:t>
            </a:r>
            <a:r>
              <a:rPr lang="en-US" altLang="zh-CN" sz="2800" dirty="0">
                <a:ea typeface="SimHei" panose="02010609060101010101" pitchFamily="49" charset="-122"/>
              </a:rPr>
              <a:t>5</a:t>
            </a:r>
            <a:r>
              <a:rPr lang="en" altLang="zh-CN" sz="2800" dirty="0">
                <a:ea typeface="SimHei" panose="02010609060101010101" pitchFamily="49" charset="-122"/>
              </a:rPr>
              <a:t>MB</a:t>
            </a:r>
            <a:r>
              <a:rPr lang="zh-CN" altLang="en-US" sz="2800" dirty="0">
                <a:ea typeface="SimHei" panose="02010609060101010101" pitchFamily="49" charset="-122"/>
              </a:rPr>
              <a:t>、</a:t>
            </a:r>
            <a:r>
              <a:rPr lang="en" altLang="zh-CN" sz="2800" dirty="0">
                <a:ea typeface="SimHei" panose="02010609060101010101" pitchFamily="49" charset="-122"/>
              </a:rPr>
              <a:t>10MB</a:t>
            </a:r>
            <a:r>
              <a:rPr lang="zh-CN" altLang="en-US" sz="2800" dirty="0">
                <a:ea typeface="SimHei" panose="02010609060101010101" pitchFamily="49" charset="-122"/>
              </a:rPr>
              <a:t>、</a:t>
            </a:r>
            <a:r>
              <a:rPr lang="en" altLang="zh-CN" sz="2800" dirty="0">
                <a:ea typeface="SimHei" panose="02010609060101010101" pitchFamily="49" charset="-122"/>
              </a:rPr>
              <a:t>128MB</a:t>
            </a:r>
            <a:r>
              <a:rPr lang="zh-CN" altLang="en-US" sz="2800" dirty="0">
                <a:ea typeface="SimHei" panose="02010609060101010101" pitchFamily="49" charset="-122"/>
              </a:rPr>
              <a:t>、</a:t>
            </a:r>
            <a:r>
              <a:rPr lang="en" altLang="zh-CN" sz="2800" dirty="0">
                <a:ea typeface="SimHei" panose="02010609060101010101" pitchFamily="49" charset="-122"/>
              </a:rPr>
              <a:t>22MB</a:t>
            </a:r>
            <a:r>
              <a:rPr lang="zh-CN" altLang="en" sz="2800" dirty="0">
                <a:ea typeface="SimHei" panose="02010609060101010101" pitchFamily="49" charset="-122"/>
              </a:rPr>
              <a:t>。</a:t>
            </a:r>
            <a:endParaRPr lang="en-US" altLang="zh-CN" sz="2800" dirty="0">
              <a:ea typeface="SimHei" panose="02010609060101010101" pitchFamily="49" charset="-122"/>
            </a:endParaRPr>
          </a:p>
          <a:p>
            <a:endParaRPr lang="en-US" altLang="zh-CN" sz="2800" dirty="0">
              <a:ea typeface="SimHei" panose="02010609060101010101" pitchFamily="49" charset="-122"/>
            </a:endParaRPr>
          </a:p>
          <a:p>
            <a:r>
              <a:rPr lang="zh-CN" altLang="en-US" sz="2800" dirty="0">
                <a:ea typeface="SimHei" panose="02010609060101010101" pitchFamily="49" charset="-122"/>
              </a:rPr>
              <a:t>问题：</a:t>
            </a:r>
            <a:r>
              <a:rPr lang="en-US" altLang="zh-CN" sz="2800" dirty="0">
                <a:ea typeface="SimHei" panose="02010609060101010101" pitchFamily="49" charset="-122"/>
              </a:rPr>
              <a:t>128MB</a:t>
            </a:r>
            <a:r>
              <a:rPr lang="zh-CN" altLang="en-US" sz="2800" dirty="0">
                <a:ea typeface="SimHei" panose="02010609060101010101" pitchFamily="49" charset="-122"/>
              </a:rPr>
              <a:t>的数据处理时间很长，负载会不均衡，如何处理？</a:t>
            </a:r>
            <a:endParaRPr lang="zh-CN" altLang="en" sz="2800" dirty="0">
              <a:ea typeface="SimHei" panose="02010609060101010101" pitchFamily="49" charset="-122"/>
            </a:endParaRPr>
          </a:p>
        </p:txBody>
      </p:sp>
    </p:spTree>
    <p:extLst>
      <p:ext uri="{BB962C8B-B14F-4D97-AF65-F5344CB8AC3E}">
        <p14:creationId xmlns:p14="http://schemas.microsoft.com/office/powerpoint/2010/main" val="978331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CE3B8-23D9-9C4D-97CD-B3AE9AD56009}"/>
              </a:ext>
            </a:extLst>
          </p:cNvPr>
          <p:cNvSpPr>
            <a:spLocks noGrp="1"/>
          </p:cNvSpPr>
          <p:nvPr>
            <p:ph type="title"/>
          </p:nvPr>
        </p:nvSpPr>
        <p:spPr/>
        <p:txBody>
          <a:bodyPr/>
          <a:lstStyle/>
          <a:p>
            <a:r>
              <a:rPr kumimoji="1" lang="en-US" altLang="zh-CN" sz="4800" b="1" dirty="0">
                <a:solidFill>
                  <a:srgbClr val="2431FF"/>
                </a:solidFill>
              </a:rPr>
              <a:t>Map</a:t>
            </a:r>
            <a:r>
              <a:rPr kumimoji="1" lang="zh-CN" altLang="en-US" sz="4800" b="1" dirty="0">
                <a:solidFill>
                  <a:srgbClr val="2431FF"/>
                </a:solidFill>
              </a:rPr>
              <a:t>端</a:t>
            </a:r>
            <a:r>
              <a:rPr kumimoji="1" lang="en-US" altLang="zh-CN" sz="4800" b="1" dirty="0">
                <a:solidFill>
                  <a:srgbClr val="2431FF"/>
                </a:solidFill>
              </a:rPr>
              <a:t>-</a:t>
            </a:r>
            <a:r>
              <a:rPr kumimoji="1" lang="zh-CN" altLang="en-US" sz="4800" b="1" dirty="0">
                <a:solidFill>
                  <a:srgbClr val="2431FF"/>
                </a:solidFill>
              </a:rPr>
              <a:t>读数据</a:t>
            </a:r>
          </a:p>
        </p:txBody>
      </p:sp>
      <p:sp>
        <p:nvSpPr>
          <p:cNvPr id="6" name="内容占位符 5">
            <a:extLst>
              <a:ext uri="{FF2B5EF4-FFF2-40B4-BE49-F238E27FC236}">
                <a16:creationId xmlns:a16="http://schemas.microsoft.com/office/drawing/2014/main" id="{41E54FE0-15FF-4B4C-99B5-648ACBC5D340}"/>
              </a:ext>
            </a:extLst>
          </p:cNvPr>
          <p:cNvSpPr>
            <a:spLocks noGrp="1"/>
          </p:cNvSpPr>
          <p:nvPr>
            <p:ph idx="1"/>
          </p:nvPr>
        </p:nvSpPr>
        <p:spPr>
          <a:xfrm>
            <a:off x="102972" y="1166018"/>
            <a:ext cx="11944865" cy="2355658"/>
          </a:xfrm>
        </p:spPr>
        <p:txBody>
          <a:bodyPr/>
          <a:lstStyle/>
          <a:p>
            <a:r>
              <a:rPr lang="zh-CN" altLang="en-US" sz="3200" dirty="0"/>
              <a:t>如何控制</a:t>
            </a:r>
            <a:r>
              <a:rPr lang="en-US" altLang="zh-CN" sz="3200" dirty="0"/>
              <a:t>Mapper</a:t>
            </a:r>
            <a:r>
              <a:rPr lang="zh-CN" altLang="en-US" sz="3200" dirty="0"/>
              <a:t>的数量</a:t>
            </a:r>
            <a:endParaRPr lang="en-US" altLang="zh-CN" sz="3200" dirty="0"/>
          </a:p>
          <a:p>
            <a:pPr lvl="1"/>
            <a:r>
              <a:rPr lang="zh-CN" altLang="en-US" sz="2800" dirty="0"/>
              <a:t>减少</a:t>
            </a:r>
            <a:r>
              <a:rPr lang="en-US" altLang="zh-CN" sz="2800" dirty="0"/>
              <a:t>Mapper</a:t>
            </a:r>
            <a:r>
              <a:rPr lang="zh-CN" altLang="en-US" sz="2800" dirty="0"/>
              <a:t>的个数主要通过合并小文件来实现</a:t>
            </a:r>
            <a:endParaRPr lang="en-US" altLang="zh-CN" sz="2800" dirty="0"/>
          </a:p>
          <a:p>
            <a:r>
              <a:rPr lang="zh-CN" altLang="en-US" sz="3200" dirty="0"/>
              <a:t>具体方法（以</a:t>
            </a:r>
            <a:r>
              <a:rPr lang="en-US" altLang="zh-CN" sz="3200" dirty="0" err="1"/>
              <a:t>hadoop</a:t>
            </a:r>
            <a:r>
              <a:rPr lang="zh-CN" altLang="en-US" sz="3200" dirty="0"/>
              <a:t>为例）</a:t>
            </a:r>
            <a:endParaRPr lang="en-US" altLang="zh-CN" sz="3200" dirty="0"/>
          </a:p>
          <a:p>
            <a:pPr lvl="1"/>
            <a:r>
              <a:rPr lang="zh-CN" altLang="en-US" sz="2800" dirty="0"/>
              <a:t>设置以下两个参数</a:t>
            </a:r>
            <a:endParaRPr lang="en-US" altLang="zh-CN" sz="2800" dirty="0"/>
          </a:p>
        </p:txBody>
      </p:sp>
      <p:pic>
        <p:nvPicPr>
          <p:cNvPr id="3" name="图片 2">
            <a:extLst>
              <a:ext uri="{FF2B5EF4-FFF2-40B4-BE49-F238E27FC236}">
                <a16:creationId xmlns:a16="http://schemas.microsoft.com/office/drawing/2014/main" id="{F5E9475F-2A8F-7A41-8D7F-EA195523CC6F}"/>
              </a:ext>
            </a:extLst>
          </p:cNvPr>
          <p:cNvPicPr>
            <a:picLocks noChangeAspect="1"/>
          </p:cNvPicPr>
          <p:nvPr/>
        </p:nvPicPr>
        <p:blipFill>
          <a:blip r:embed="rId3"/>
          <a:stretch>
            <a:fillRect/>
          </a:stretch>
        </p:blipFill>
        <p:spPr>
          <a:xfrm>
            <a:off x="8236" y="3521676"/>
            <a:ext cx="12138042" cy="951470"/>
          </a:xfrm>
          <a:prstGeom prst="rect">
            <a:avLst/>
          </a:prstGeom>
        </p:spPr>
      </p:pic>
    </p:spTree>
    <p:extLst>
      <p:ext uri="{BB962C8B-B14F-4D97-AF65-F5344CB8AC3E}">
        <p14:creationId xmlns:p14="http://schemas.microsoft.com/office/powerpoint/2010/main" val="778973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CE3B8-23D9-9C4D-97CD-B3AE9AD56009}"/>
              </a:ext>
            </a:extLst>
          </p:cNvPr>
          <p:cNvSpPr>
            <a:spLocks noGrp="1"/>
          </p:cNvSpPr>
          <p:nvPr>
            <p:ph type="title"/>
          </p:nvPr>
        </p:nvSpPr>
        <p:spPr/>
        <p:txBody>
          <a:bodyPr/>
          <a:lstStyle/>
          <a:p>
            <a:r>
              <a:rPr kumimoji="1" lang="en-US" altLang="zh-CN" sz="4800" b="1" dirty="0">
                <a:solidFill>
                  <a:srgbClr val="2431FF"/>
                </a:solidFill>
              </a:rPr>
              <a:t>Map</a:t>
            </a:r>
            <a:r>
              <a:rPr kumimoji="1" lang="zh-CN" altLang="en-US" sz="4800" b="1" dirty="0">
                <a:solidFill>
                  <a:srgbClr val="2431FF"/>
                </a:solidFill>
              </a:rPr>
              <a:t>端</a:t>
            </a:r>
            <a:r>
              <a:rPr kumimoji="1" lang="en-US" altLang="zh-CN" sz="4800" b="1" dirty="0">
                <a:solidFill>
                  <a:srgbClr val="2431FF"/>
                </a:solidFill>
              </a:rPr>
              <a:t>-</a:t>
            </a:r>
            <a:r>
              <a:rPr kumimoji="1" lang="zh-CN" altLang="en-US" sz="4800" b="1" dirty="0">
                <a:solidFill>
                  <a:srgbClr val="2431FF"/>
                </a:solidFill>
              </a:rPr>
              <a:t>处理数据</a:t>
            </a:r>
          </a:p>
        </p:txBody>
      </p:sp>
      <p:sp>
        <p:nvSpPr>
          <p:cNvPr id="6" name="内容占位符 5">
            <a:extLst>
              <a:ext uri="{FF2B5EF4-FFF2-40B4-BE49-F238E27FC236}">
                <a16:creationId xmlns:a16="http://schemas.microsoft.com/office/drawing/2014/main" id="{41E54FE0-15FF-4B4C-99B5-648ACBC5D340}"/>
              </a:ext>
            </a:extLst>
          </p:cNvPr>
          <p:cNvSpPr>
            <a:spLocks noGrp="1"/>
          </p:cNvSpPr>
          <p:nvPr>
            <p:ph idx="1"/>
          </p:nvPr>
        </p:nvSpPr>
        <p:spPr>
          <a:xfrm>
            <a:off x="141895" y="1166018"/>
            <a:ext cx="11893585" cy="4525963"/>
          </a:xfrm>
        </p:spPr>
        <p:txBody>
          <a:bodyPr/>
          <a:lstStyle/>
          <a:p>
            <a:r>
              <a:rPr lang="zh-CN" altLang="en-US" sz="3200" dirty="0"/>
              <a:t>该阶段主要负责将</a:t>
            </a:r>
            <a:r>
              <a:rPr lang="en-US" altLang="zh-CN" sz="3200" dirty="0"/>
              <a:t>mapper</a:t>
            </a:r>
            <a:r>
              <a:rPr lang="zh-CN" altLang="en-US" sz="3200" dirty="0"/>
              <a:t>输出的每一个键值对分配给具体的</a:t>
            </a:r>
            <a:r>
              <a:rPr lang="en-US" altLang="zh-CN" sz="3200" dirty="0"/>
              <a:t>reduce</a:t>
            </a:r>
            <a:r>
              <a:rPr lang="zh-CN" altLang="en-US" sz="3200" dirty="0"/>
              <a:t>任务</a:t>
            </a:r>
            <a:endParaRPr lang="en-US" altLang="zh-CN" sz="3200" dirty="0"/>
          </a:p>
          <a:p>
            <a:r>
              <a:rPr lang="zh-CN" altLang="en-US" sz="3200" dirty="0"/>
              <a:t>由</a:t>
            </a:r>
            <a:r>
              <a:rPr lang="en-US" altLang="zh-CN" sz="3200" dirty="0" err="1"/>
              <a:t>partitioner</a:t>
            </a:r>
            <a:r>
              <a:rPr lang="zh-CN" altLang="en-US" sz="3200" dirty="0"/>
              <a:t>完成：默认是对</a:t>
            </a:r>
            <a:r>
              <a:rPr lang="en" altLang="zh-CN" sz="3200" dirty="0"/>
              <a:t>key</a:t>
            </a:r>
            <a:r>
              <a:rPr lang="zh-CN" altLang="en-US" sz="3200" dirty="0"/>
              <a:t>哈希后再以</a:t>
            </a:r>
            <a:r>
              <a:rPr lang="en" altLang="zh-CN" sz="3200" dirty="0"/>
              <a:t>reduce task</a:t>
            </a:r>
            <a:r>
              <a:rPr lang="zh-CN" altLang="en-US" sz="3200" dirty="0"/>
              <a:t>数量取模，默认的取模方式只是为了避免数据倾斜。然后该</a:t>
            </a:r>
            <a:r>
              <a:rPr lang="en" altLang="zh-CN" sz="3200" dirty="0"/>
              <a:t>key/value</a:t>
            </a:r>
            <a:r>
              <a:rPr lang="zh-CN" altLang="en-US" sz="3200" dirty="0"/>
              <a:t>对以及</a:t>
            </a:r>
            <a:r>
              <a:rPr lang="en" altLang="zh-CN" sz="3200" dirty="0" err="1"/>
              <a:t>partitionIdx</a:t>
            </a:r>
            <a:r>
              <a:rPr lang="zh-CN" altLang="en-US" sz="3200" dirty="0"/>
              <a:t>的结果都会被写入环形缓冲区。如果一个键值对的</a:t>
            </a:r>
            <a:r>
              <a:rPr lang="en" altLang="zh-CN" sz="3200" dirty="0"/>
              <a:t>partition</a:t>
            </a:r>
            <a:r>
              <a:rPr lang="zh-CN" altLang="en-US" sz="3200" dirty="0"/>
              <a:t>值为</a:t>
            </a:r>
            <a:r>
              <a:rPr lang="en-US" altLang="zh-CN" sz="3200" dirty="0"/>
              <a:t>1</a:t>
            </a:r>
            <a:r>
              <a:rPr lang="zh-CN" altLang="en-US" sz="3200" dirty="0"/>
              <a:t>，意味着这个键值对会交给第一个</a:t>
            </a:r>
            <a:r>
              <a:rPr lang="en" altLang="zh-CN" sz="3200" dirty="0"/>
              <a:t>Reducer</a:t>
            </a:r>
            <a:r>
              <a:rPr lang="zh-CN" altLang="en-US" sz="3200" dirty="0"/>
              <a:t>处理</a:t>
            </a:r>
          </a:p>
        </p:txBody>
      </p:sp>
    </p:spTree>
    <p:extLst>
      <p:ext uri="{BB962C8B-B14F-4D97-AF65-F5344CB8AC3E}">
        <p14:creationId xmlns:p14="http://schemas.microsoft.com/office/powerpoint/2010/main" val="2279862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9E122-95FF-1342-8ACF-0BA75E85BC3E}"/>
              </a:ext>
            </a:extLst>
          </p:cNvPr>
          <p:cNvSpPr>
            <a:spLocks noGrp="1"/>
          </p:cNvSpPr>
          <p:nvPr>
            <p:ph type="title"/>
          </p:nvPr>
        </p:nvSpPr>
        <p:spPr/>
        <p:txBody>
          <a:bodyPr/>
          <a:lstStyle/>
          <a:p>
            <a:r>
              <a:rPr kumimoji="1" lang="zh-CN" altLang="en-US" sz="4800" b="1" dirty="0">
                <a:solidFill>
                  <a:srgbClr val="2431FF"/>
                </a:solidFill>
              </a:rPr>
              <a:t>分布式数据处理基本概念</a:t>
            </a:r>
          </a:p>
        </p:txBody>
      </p:sp>
      <p:sp>
        <p:nvSpPr>
          <p:cNvPr id="3" name="内容占位符 2">
            <a:extLst>
              <a:ext uri="{FF2B5EF4-FFF2-40B4-BE49-F238E27FC236}">
                <a16:creationId xmlns:a16="http://schemas.microsoft.com/office/drawing/2014/main" id="{E7302C61-5282-A846-ABA6-9CC7DFE4A215}"/>
              </a:ext>
            </a:extLst>
          </p:cNvPr>
          <p:cNvSpPr>
            <a:spLocks noGrp="1"/>
          </p:cNvSpPr>
          <p:nvPr>
            <p:ph idx="1"/>
          </p:nvPr>
        </p:nvSpPr>
        <p:spPr>
          <a:xfrm>
            <a:off x="201827" y="1166019"/>
            <a:ext cx="11697730" cy="2726360"/>
          </a:xfrm>
        </p:spPr>
        <p:txBody>
          <a:bodyPr/>
          <a:lstStyle/>
          <a:p>
            <a:r>
              <a:rPr kumimoji="1" lang="zh-CN" altLang="en-US" sz="3200" dirty="0"/>
              <a:t>分布式数据处理，就是利用分布式计算技术对数据进行处理</a:t>
            </a:r>
          </a:p>
          <a:p>
            <a:r>
              <a:rPr kumimoji="1" lang="zh-CN" altLang="en-US" sz="3200" dirty="0"/>
              <a:t>大数据系统中，通常由分布式处理框架负责</a:t>
            </a:r>
            <a:r>
              <a:rPr lang="zh-CN" altLang="en-US" sz="3200" dirty="0"/>
              <a:t>对系统中的数据进行计算</a:t>
            </a:r>
            <a:r>
              <a:rPr kumimoji="1" lang="zh-CN" altLang="en-US" sz="3200" dirty="0"/>
              <a:t>，主要有以下两种模式</a:t>
            </a:r>
            <a:endParaRPr kumimoji="1" lang="en-US" altLang="zh-CN" sz="3200" dirty="0"/>
          </a:p>
          <a:p>
            <a:pPr lvl="1"/>
            <a:r>
              <a:rPr kumimoji="1" lang="zh-CN" altLang="en-US" sz="2800" dirty="0"/>
              <a:t>批处理</a:t>
            </a:r>
            <a:endParaRPr kumimoji="1" lang="en-US" altLang="zh-CN" sz="2800" dirty="0"/>
          </a:p>
          <a:p>
            <a:pPr lvl="1"/>
            <a:r>
              <a:rPr kumimoji="1" lang="zh-CN" altLang="en-US" sz="2800" dirty="0"/>
              <a:t>流处理</a:t>
            </a:r>
          </a:p>
        </p:txBody>
      </p:sp>
    </p:spTree>
    <p:extLst>
      <p:ext uri="{BB962C8B-B14F-4D97-AF65-F5344CB8AC3E}">
        <p14:creationId xmlns:p14="http://schemas.microsoft.com/office/powerpoint/2010/main" val="2376313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CE3B8-23D9-9C4D-97CD-B3AE9AD56009}"/>
              </a:ext>
            </a:extLst>
          </p:cNvPr>
          <p:cNvSpPr>
            <a:spLocks noGrp="1"/>
          </p:cNvSpPr>
          <p:nvPr>
            <p:ph type="title"/>
          </p:nvPr>
        </p:nvSpPr>
        <p:spPr/>
        <p:txBody>
          <a:bodyPr/>
          <a:lstStyle/>
          <a:p>
            <a:r>
              <a:rPr kumimoji="1" lang="en-US" altLang="zh-CN" sz="4800" b="1" dirty="0">
                <a:solidFill>
                  <a:srgbClr val="2431FF"/>
                </a:solidFill>
              </a:rPr>
              <a:t>Map</a:t>
            </a:r>
            <a:r>
              <a:rPr kumimoji="1" lang="zh-CN" altLang="en-US" sz="4800" b="1" dirty="0">
                <a:solidFill>
                  <a:srgbClr val="2431FF"/>
                </a:solidFill>
              </a:rPr>
              <a:t>端</a:t>
            </a:r>
            <a:r>
              <a:rPr kumimoji="1" lang="en-US" altLang="zh-CN" sz="4800" b="1" dirty="0">
                <a:solidFill>
                  <a:srgbClr val="2431FF"/>
                </a:solidFill>
              </a:rPr>
              <a:t>-</a:t>
            </a:r>
            <a:r>
              <a:rPr kumimoji="1" lang="zh-CN" altLang="en-US" sz="4800" b="1" dirty="0">
                <a:solidFill>
                  <a:srgbClr val="2431FF"/>
                </a:solidFill>
              </a:rPr>
              <a:t>处理数据</a:t>
            </a:r>
          </a:p>
        </p:txBody>
      </p:sp>
      <p:sp>
        <p:nvSpPr>
          <p:cNvPr id="6" name="内容占位符 5">
            <a:extLst>
              <a:ext uri="{FF2B5EF4-FFF2-40B4-BE49-F238E27FC236}">
                <a16:creationId xmlns:a16="http://schemas.microsoft.com/office/drawing/2014/main" id="{41E54FE0-15FF-4B4C-99B5-648ACBC5D340}"/>
              </a:ext>
            </a:extLst>
          </p:cNvPr>
          <p:cNvSpPr>
            <a:spLocks noGrp="1"/>
          </p:cNvSpPr>
          <p:nvPr>
            <p:ph idx="1"/>
          </p:nvPr>
        </p:nvSpPr>
        <p:spPr>
          <a:xfrm>
            <a:off x="141895" y="1166018"/>
            <a:ext cx="11893585" cy="4913506"/>
          </a:xfrm>
        </p:spPr>
        <p:txBody>
          <a:bodyPr/>
          <a:lstStyle/>
          <a:p>
            <a:r>
              <a:rPr lang="zh-CN" altLang="en-US" sz="3200" dirty="0"/>
              <a:t>什么时候需要自定义</a:t>
            </a:r>
            <a:r>
              <a:rPr lang="en" altLang="zh-CN" sz="3200" dirty="0" err="1"/>
              <a:t>Partitioner</a:t>
            </a:r>
            <a:endParaRPr lang="en-US" altLang="zh-CN" sz="3200" dirty="0"/>
          </a:p>
          <a:p>
            <a:pPr lvl="1"/>
            <a:r>
              <a:rPr lang="zh-CN" altLang="en-US" sz="2800" dirty="0"/>
              <a:t>希望</a:t>
            </a:r>
            <a:r>
              <a:rPr lang="en-US" altLang="zh-CN" sz="2800" dirty="0"/>
              <a:t>Reduce</a:t>
            </a:r>
            <a:r>
              <a:rPr lang="zh-CN" altLang="en-US" sz="2800" dirty="0"/>
              <a:t>的输出全局有序：最佳的方式是自己定义一个</a:t>
            </a:r>
            <a:r>
              <a:rPr lang="en" altLang="zh-CN" sz="2800" dirty="0" err="1"/>
              <a:t>Partitioner</a:t>
            </a:r>
            <a:r>
              <a:rPr lang="zh-CN" altLang="en" sz="2800" dirty="0"/>
              <a:t>，</a:t>
            </a:r>
            <a:r>
              <a:rPr lang="zh-CN" altLang="en-US" sz="2800" dirty="0"/>
              <a:t>用输入数据的最大值除以系统</a:t>
            </a:r>
            <a:r>
              <a:rPr lang="en" altLang="zh-CN" sz="2800" dirty="0"/>
              <a:t>Reduce task</a:t>
            </a:r>
            <a:r>
              <a:rPr lang="zh-CN" altLang="en-US" sz="2800" dirty="0"/>
              <a:t>数量的商作为分割边界，也就是说分割数据的边界为此商的</a:t>
            </a:r>
            <a:r>
              <a:rPr lang="en-US" altLang="zh-CN" sz="2800" dirty="0"/>
              <a:t>1</a:t>
            </a:r>
            <a:r>
              <a:rPr lang="zh-CN" altLang="en-US" sz="2800" dirty="0"/>
              <a:t>倍、</a:t>
            </a:r>
            <a:r>
              <a:rPr lang="en-US" altLang="zh-CN" sz="2800" dirty="0"/>
              <a:t>2</a:t>
            </a:r>
            <a:r>
              <a:rPr lang="zh-CN" altLang="en-US" sz="2800" dirty="0"/>
              <a:t>倍至</a:t>
            </a:r>
            <a:r>
              <a:rPr lang="en" altLang="zh-CN" sz="2800" dirty="0"/>
              <a:t>numPartitions-1</a:t>
            </a:r>
            <a:r>
              <a:rPr lang="zh-CN" altLang="en-US" sz="2800" dirty="0"/>
              <a:t>倍</a:t>
            </a:r>
            <a:endParaRPr lang="en-US" altLang="zh-CN" sz="2800" dirty="0"/>
          </a:p>
          <a:p>
            <a:pPr lvl="1"/>
            <a:r>
              <a:rPr lang="zh-CN" altLang="en-US" sz="2800" dirty="0"/>
              <a:t>解决数据倾斜：对于某些数据集，由于很多不同的</a:t>
            </a:r>
            <a:r>
              <a:rPr lang="en" altLang="zh-CN" sz="2800" dirty="0"/>
              <a:t>key</a:t>
            </a:r>
            <a:r>
              <a:rPr lang="zh-CN" altLang="en-US" sz="2800" dirty="0"/>
              <a:t>的</a:t>
            </a:r>
            <a:r>
              <a:rPr lang="en" altLang="zh-CN" sz="2800" dirty="0"/>
              <a:t>hash</a:t>
            </a:r>
            <a:r>
              <a:rPr lang="zh-CN" altLang="en-US" sz="2800" dirty="0"/>
              <a:t>值都一样，导致这些键值对都被分给同一个</a:t>
            </a:r>
            <a:r>
              <a:rPr lang="en" altLang="zh-CN" sz="2800" dirty="0"/>
              <a:t>Reducer</a:t>
            </a:r>
            <a:r>
              <a:rPr lang="zh-CN" altLang="en-US" sz="2800" dirty="0"/>
              <a:t>处理，而其他的</a:t>
            </a:r>
            <a:r>
              <a:rPr lang="en" altLang="zh-CN" sz="2800" dirty="0"/>
              <a:t>Reducer</a:t>
            </a:r>
            <a:r>
              <a:rPr lang="zh-CN" altLang="en-US" sz="2800" dirty="0"/>
              <a:t>处理的键值对很少，从而拖延整个任务的进度</a:t>
            </a:r>
            <a:endParaRPr lang="en-US" altLang="zh-CN" sz="2800" dirty="0"/>
          </a:p>
          <a:p>
            <a:pPr lvl="1"/>
            <a:r>
              <a:rPr lang="zh-CN" altLang="en-US" sz="2800" dirty="0"/>
              <a:t>自定义的</a:t>
            </a:r>
            <a:r>
              <a:rPr lang="en" altLang="zh-CN" sz="2800" dirty="0"/>
              <a:t>Key</a:t>
            </a:r>
            <a:r>
              <a:rPr lang="zh-CN" altLang="en-US" sz="2800" dirty="0"/>
              <a:t>包含了好几个字段，比如自定义</a:t>
            </a:r>
            <a:r>
              <a:rPr lang="en" altLang="zh-CN" sz="2800" dirty="0"/>
              <a:t>key</a:t>
            </a:r>
            <a:r>
              <a:rPr lang="zh-CN" altLang="en-US" sz="2800" dirty="0"/>
              <a:t>是一个对象，包括</a:t>
            </a:r>
            <a:r>
              <a:rPr lang="en" altLang="zh-CN" sz="2800" dirty="0"/>
              <a:t>type1</a:t>
            </a:r>
            <a:r>
              <a:rPr lang="zh-CN" altLang="en" sz="2800" dirty="0"/>
              <a:t>，</a:t>
            </a:r>
            <a:r>
              <a:rPr lang="en" altLang="zh-CN" sz="2800" dirty="0"/>
              <a:t>type2</a:t>
            </a:r>
            <a:r>
              <a:rPr lang="zh-CN" altLang="en" sz="2800" dirty="0"/>
              <a:t>，</a:t>
            </a:r>
            <a:r>
              <a:rPr lang="en" altLang="zh-CN" sz="2800" dirty="0"/>
              <a:t>type3</a:t>
            </a:r>
            <a:r>
              <a:rPr lang="zh-CN" altLang="en-US" sz="2800" dirty="0"/>
              <a:t>，只需要根据</a:t>
            </a:r>
            <a:r>
              <a:rPr lang="en" altLang="zh-CN" sz="2800" dirty="0"/>
              <a:t>type1</a:t>
            </a:r>
            <a:r>
              <a:rPr lang="zh-CN" altLang="en-US" sz="2800" dirty="0"/>
              <a:t>去分发数据，其他字段用作二次排序</a:t>
            </a:r>
          </a:p>
        </p:txBody>
      </p:sp>
    </p:spTree>
    <p:extLst>
      <p:ext uri="{BB962C8B-B14F-4D97-AF65-F5344CB8AC3E}">
        <p14:creationId xmlns:p14="http://schemas.microsoft.com/office/powerpoint/2010/main" val="2809710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CE3B8-23D9-9C4D-97CD-B3AE9AD56009}"/>
              </a:ext>
            </a:extLst>
          </p:cNvPr>
          <p:cNvSpPr>
            <a:spLocks noGrp="1"/>
          </p:cNvSpPr>
          <p:nvPr>
            <p:ph type="title"/>
          </p:nvPr>
        </p:nvSpPr>
        <p:spPr/>
        <p:txBody>
          <a:bodyPr/>
          <a:lstStyle/>
          <a:p>
            <a:r>
              <a:rPr kumimoji="1" lang="en-US" altLang="zh-CN" sz="4800" b="1" dirty="0">
                <a:solidFill>
                  <a:srgbClr val="2431FF"/>
                </a:solidFill>
              </a:rPr>
              <a:t>Map</a:t>
            </a:r>
            <a:r>
              <a:rPr kumimoji="1" lang="zh-CN" altLang="en-US" sz="4800" b="1" dirty="0">
                <a:solidFill>
                  <a:srgbClr val="2431FF"/>
                </a:solidFill>
              </a:rPr>
              <a:t>端</a:t>
            </a:r>
            <a:r>
              <a:rPr kumimoji="1" lang="en-US" altLang="zh-CN" sz="4800" b="1" dirty="0">
                <a:solidFill>
                  <a:srgbClr val="2431FF"/>
                </a:solidFill>
              </a:rPr>
              <a:t>-</a:t>
            </a:r>
            <a:r>
              <a:rPr kumimoji="1" lang="zh-CN" altLang="en-US" sz="4800" b="1" dirty="0">
                <a:solidFill>
                  <a:srgbClr val="2431FF"/>
                </a:solidFill>
              </a:rPr>
              <a:t>处理数据</a:t>
            </a:r>
          </a:p>
        </p:txBody>
      </p:sp>
      <p:sp>
        <p:nvSpPr>
          <p:cNvPr id="6" name="内容占位符 5">
            <a:extLst>
              <a:ext uri="{FF2B5EF4-FFF2-40B4-BE49-F238E27FC236}">
                <a16:creationId xmlns:a16="http://schemas.microsoft.com/office/drawing/2014/main" id="{41E54FE0-15FF-4B4C-99B5-648ACBC5D340}"/>
              </a:ext>
            </a:extLst>
          </p:cNvPr>
          <p:cNvSpPr>
            <a:spLocks noGrp="1"/>
          </p:cNvSpPr>
          <p:nvPr>
            <p:ph idx="1"/>
          </p:nvPr>
        </p:nvSpPr>
        <p:spPr>
          <a:xfrm>
            <a:off x="141895" y="1166018"/>
            <a:ext cx="11918299" cy="4525963"/>
          </a:xfrm>
        </p:spPr>
        <p:txBody>
          <a:bodyPr>
            <a:normAutofit/>
          </a:bodyPr>
          <a:lstStyle/>
          <a:p>
            <a:r>
              <a:rPr lang="zh-CN" altLang="en" sz="3200" dirty="0"/>
              <a:t>该</a:t>
            </a:r>
            <a:r>
              <a:rPr lang="zh-CN" altLang="en-US" sz="3200" dirty="0"/>
              <a:t>阶段主要负责处理</a:t>
            </a:r>
            <a:r>
              <a:rPr lang="en-US" altLang="zh-CN" sz="3200" dirty="0"/>
              <a:t>Map</a:t>
            </a:r>
            <a:r>
              <a:rPr lang="zh-CN" altLang="en-US" sz="3200" dirty="0"/>
              <a:t>的输出结果</a:t>
            </a:r>
            <a:endParaRPr lang="en-US" altLang="zh-CN" sz="3200" dirty="0"/>
          </a:p>
          <a:p>
            <a:r>
              <a:rPr lang="zh-CN" altLang="en-US" sz="3200" dirty="0"/>
              <a:t>由</a:t>
            </a:r>
            <a:r>
              <a:rPr lang="en" altLang="zh-CN" sz="3200" dirty="0"/>
              <a:t>collector</a:t>
            </a:r>
            <a:r>
              <a:rPr lang="zh-CN" altLang="en-US" sz="3200" dirty="0"/>
              <a:t>处理，每个</a:t>
            </a:r>
            <a:r>
              <a:rPr lang="en" altLang="zh-CN" sz="3200" dirty="0"/>
              <a:t>Map</a:t>
            </a:r>
            <a:r>
              <a:rPr lang="zh-CN" altLang="en-US" sz="3200" dirty="0"/>
              <a:t>任务不断地将键值对输出到在内存中构造的一个环形数据结构（</a:t>
            </a:r>
            <a:r>
              <a:rPr lang="en-US" altLang="zh-CN" sz="3200" dirty="0" err="1"/>
              <a:t>Kvbuffer</a:t>
            </a:r>
            <a:r>
              <a:rPr lang="zh-CN" altLang="en-US" sz="3200" dirty="0"/>
              <a:t>）中。使用环形数据结构是为了更有效地使用内存空间，在内存中放置尽可能多的数据</a:t>
            </a:r>
          </a:p>
        </p:txBody>
      </p:sp>
    </p:spTree>
    <p:extLst>
      <p:ext uri="{BB962C8B-B14F-4D97-AF65-F5344CB8AC3E}">
        <p14:creationId xmlns:p14="http://schemas.microsoft.com/office/powerpoint/2010/main" val="3588848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CE3B8-23D9-9C4D-97CD-B3AE9AD56009}"/>
              </a:ext>
            </a:extLst>
          </p:cNvPr>
          <p:cNvSpPr>
            <a:spLocks noGrp="1"/>
          </p:cNvSpPr>
          <p:nvPr>
            <p:ph type="title"/>
          </p:nvPr>
        </p:nvSpPr>
        <p:spPr/>
        <p:txBody>
          <a:bodyPr/>
          <a:lstStyle/>
          <a:p>
            <a:r>
              <a:rPr kumimoji="1" lang="en-US" altLang="zh-CN" sz="4800" b="1" dirty="0">
                <a:solidFill>
                  <a:srgbClr val="2431FF"/>
                </a:solidFill>
              </a:rPr>
              <a:t>Map</a:t>
            </a:r>
            <a:r>
              <a:rPr kumimoji="1" lang="zh-CN" altLang="en-US" sz="4800" b="1" dirty="0">
                <a:solidFill>
                  <a:srgbClr val="2431FF"/>
                </a:solidFill>
              </a:rPr>
              <a:t>端</a:t>
            </a:r>
            <a:r>
              <a:rPr kumimoji="1" lang="en-US" altLang="zh-CN" sz="4800" b="1" dirty="0">
                <a:solidFill>
                  <a:srgbClr val="2431FF"/>
                </a:solidFill>
              </a:rPr>
              <a:t>-</a:t>
            </a:r>
            <a:r>
              <a:rPr kumimoji="1" lang="zh-CN" altLang="en-US" sz="4800" b="1" dirty="0">
                <a:solidFill>
                  <a:srgbClr val="2431FF"/>
                </a:solidFill>
              </a:rPr>
              <a:t>处理数据</a:t>
            </a:r>
          </a:p>
        </p:txBody>
      </p:sp>
      <p:sp>
        <p:nvSpPr>
          <p:cNvPr id="6" name="内容占位符 5">
            <a:extLst>
              <a:ext uri="{FF2B5EF4-FFF2-40B4-BE49-F238E27FC236}">
                <a16:creationId xmlns:a16="http://schemas.microsoft.com/office/drawing/2014/main" id="{41E54FE0-15FF-4B4C-99B5-648ACBC5D340}"/>
              </a:ext>
            </a:extLst>
          </p:cNvPr>
          <p:cNvSpPr>
            <a:spLocks noGrp="1"/>
          </p:cNvSpPr>
          <p:nvPr>
            <p:ph idx="1"/>
          </p:nvPr>
        </p:nvSpPr>
        <p:spPr>
          <a:xfrm>
            <a:off x="141895" y="1166018"/>
            <a:ext cx="11893585" cy="4525963"/>
          </a:xfrm>
        </p:spPr>
        <p:txBody>
          <a:bodyPr>
            <a:normAutofit/>
          </a:bodyPr>
          <a:lstStyle/>
          <a:p>
            <a:r>
              <a:rPr lang="en-US" altLang="zh-CN" sz="2800" dirty="0" err="1"/>
              <a:t>Kvbuffer</a:t>
            </a:r>
            <a:r>
              <a:rPr lang="zh-CN" altLang="en-US" sz="2800" dirty="0"/>
              <a:t>功能：存储键值对的元数据和数据</a:t>
            </a:r>
            <a:endParaRPr lang="en-US" altLang="zh-CN" sz="2800" dirty="0"/>
          </a:p>
          <a:p>
            <a:r>
              <a:rPr lang="zh-CN" altLang="en-US" sz="2800" dirty="0"/>
              <a:t>数据结构本质上是一个字节数组</a:t>
            </a:r>
            <a:r>
              <a:rPr lang="en-US" altLang="zh-CN" sz="2800" dirty="0"/>
              <a:t>byte[]</a:t>
            </a:r>
            <a:r>
              <a:rPr lang="zh-CN" altLang="en-US" sz="2800" dirty="0"/>
              <a:t>，叫</a:t>
            </a:r>
            <a:r>
              <a:rPr lang="en-US" altLang="zh-CN" sz="2800" dirty="0" err="1"/>
              <a:t>Kvbuffer</a:t>
            </a:r>
            <a:r>
              <a:rPr lang="zh-CN" altLang="en-US" sz="2800" dirty="0"/>
              <a:t>是因为里面不光放置了数据，还放置了一些索引数据，放置索引数据的区域叫做</a:t>
            </a:r>
            <a:r>
              <a:rPr lang="en-US" altLang="zh-CN" sz="2800" dirty="0" err="1"/>
              <a:t>Kvmeta</a:t>
            </a:r>
            <a:endParaRPr lang="en-US" altLang="zh-CN" sz="2800" dirty="0"/>
          </a:p>
          <a:p>
            <a:r>
              <a:rPr lang="zh-CN" altLang="en-US" sz="2800" dirty="0"/>
              <a:t>数据区域和索引数据区域在</a:t>
            </a:r>
            <a:r>
              <a:rPr lang="en-US" altLang="zh-CN" sz="2800" dirty="0" err="1"/>
              <a:t>Kvbuffer</a:t>
            </a:r>
            <a:r>
              <a:rPr lang="zh-CN" altLang="en-US" sz="2800" dirty="0"/>
              <a:t>中是相邻不重叠的两个区域，用一个分界点（</a:t>
            </a:r>
            <a:r>
              <a:rPr lang="en-US" altLang="zh-CN" sz="2800" dirty="0"/>
              <a:t>equator</a:t>
            </a:r>
            <a:r>
              <a:rPr lang="zh-CN" altLang="en-US" sz="2800" dirty="0"/>
              <a:t>）来划分两者，分界点不是不变的，而是每次</a:t>
            </a:r>
            <a:r>
              <a:rPr lang="en-US" altLang="zh-CN" sz="2800" dirty="0"/>
              <a:t>Spill</a:t>
            </a:r>
            <a:r>
              <a:rPr lang="zh-CN" altLang="en-US" sz="2800" dirty="0"/>
              <a:t>之后都会更新一次。初始的分界点是</a:t>
            </a:r>
            <a:r>
              <a:rPr lang="en-US" altLang="zh-CN" sz="2800" dirty="0"/>
              <a:t>0</a:t>
            </a:r>
            <a:r>
              <a:rPr lang="zh-CN" altLang="en-US" sz="2800" dirty="0"/>
              <a:t>，数据的存储方向是顺时针增长，索引数据的存储方向是逆时针增长</a:t>
            </a:r>
            <a:endParaRPr lang="en-US" altLang="zh-CN" sz="2800" dirty="0"/>
          </a:p>
        </p:txBody>
      </p:sp>
      <p:pic>
        <p:nvPicPr>
          <p:cNvPr id="7" name="图片 6">
            <a:extLst>
              <a:ext uri="{FF2B5EF4-FFF2-40B4-BE49-F238E27FC236}">
                <a16:creationId xmlns:a16="http://schemas.microsoft.com/office/drawing/2014/main" id="{FDE14F08-84F6-EA48-A776-52F960BD76CA}"/>
              </a:ext>
            </a:extLst>
          </p:cNvPr>
          <p:cNvPicPr>
            <a:picLocks noChangeAspect="1"/>
          </p:cNvPicPr>
          <p:nvPr/>
        </p:nvPicPr>
        <p:blipFill>
          <a:blip r:embed="rId3"/>
          <a:stretch>
            <a:fillRect/>
          </a:stretch>
        </p:blipFill>
        <p:spPr>
          <a:xfrm>
            <a:off x="6679158" y="3924745"/>
            <a:ext cx="5234483" cy="2933255"/>
          </a:xfrm>
          <a:prstGeom prst="rect">
            <a:avLst/>
          </a:prstGeom>
        </p:spPr>
      </p:pic>
    </p:spTree>
    <p:extLst>
      <p:ext uri="{BB962C8B-B14F-4D97-AF65-F5344CB8AC3E}">
        <p14:creationId xmlns:p14="http://schemas.microsoft.com/office/powerpoint/2010/main" val="276262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D4E1B-9A0F-3D48-AEC1-58C46F3FCF89}"/>
              </a:ext>
            </a:extLst>
          </p:cNvPr>
          <p:cNvSpPr>
            <a:spLocks noGrp="1"/>
          </p:cNvSpPr>
          <p:nvPr>
            <p:ph type="title"/>
          </p:nvPr>
        </p:nvSpPr>
        <p:spPr/>
        <p:txBody>
          <a:bodyPr/>
          <a:lstStyle/>
          <a:p>
            <a:r>
              <a:rPr kumimoji="1" lang="en-US" altLang="zh-CN" sz="4800" b="1" dirty="0">
                <a:solidFill>
                  <a:srgbClr val="2431FF"/>
                </a:solidFill>
              </a:rPr>
              <a:t>Map</a:t>
            </a:r>
            <a:r>
              <a:rPr kumimoji="1" lang="zh-CN" altLang="en-US" sz="4800" b="1" dirty="0">
                <a:solidFill>
                  <a:srgbClr val="2431FF"/>
                </a:solidFill>
              </a:rPr>
              <a:t>端</a:t>
            </a:r>
            <a:r>
              <a:rPr kumimoji="1" lang="en-US" altLang="zh-CN" sz="4800" b="1" dirty="0">
                <a:solidFill>
                  <a:srgbClr val="2431FF"/>
                </a:solidFill>
              </a:rPr>
              <a:t>-</a:t>
            </a:r>
            <a:r>
              <a:rPr kumimoji="1" lang="zh-CN" altLang="en-US" sz="4800" b="1" dirty="0">
                <a:solidFill>
                  <a:srgbClr val="2431FF"/>
                </a:solidFill>
              </a:rPr>
              <a:t>处理数据</a:t>
            </a:r>
          </a:p>
        </p:txBody>
      </p:sp>
      <p:sp>
        <p:nvSpPr>
          <p:cNvPr id="3" name="内容占位符 2">
            <a:extLst>
              <a:ext uri="{FF2B5EF4-FFF2-40B4-BE49-F238E27FC236}">
                <a16:creationId xmlns:a16="http://schemas.microsoft.com/office/drawing/2014/main" id="{BEAF4717-34E0-2E45-BCE9-C413DD137EF7}"/>
              </a:ext>
            </a:extLst>
          </p:cNvPr>
          <p:cNvSpPr>
            <a:spLocks noGrp="1"/>
          </p:cNvSpPr>
          <p:nvPr>
            <p:ph idx="1"/>
          </p:nvPr>
        </p:nvSpPr>
        <p:spPr>
          <a:xfrm>
            <a:off x="140043" y="1166018"/>
            <a:ext cx="11932508" cy="4525963"/>
          </a:xfrm>
        </p:spPr>
        <p:txBody>
          <a:bodyPr/>
          <a:lstStyle/>
          <a:p>
            <a:r>
              <a:rPr kumimoji="1" lang="en" altLang="zh-CN" sz="3200" dirty="0"/>
              <a:t>Mapper</a:t>
            </a:r>
            <a:r>
              <a:rPr kumimoji="1" lang="zh-CN" altLang="en-US" sz="3200" dirty="0"/>
              <a:t>中的</a:t>
            </a:r>
            <a:r>
              <a:rPr kumimoji="1" lang="en" altLang="zh-CN" sz="3200" dirty="0" err="1"/>
              <a:t>Kvbuffer</a:t>
            </a:r>
            <a:r>
              <a:rPr kumimoji="1" lang="zh-CN" altLang="en-US" sz="3200" dirty="0"/>
              <a:t>优化</a:t>
            </a:r>
            <a:endParaRPr kumimoji="1" lang="en-US" altLang="zh-CN" sz="3200" dirty="0"/>
          </a:p>
          <a:p>
            <a:pPr lvl="1"/>
            <a:r>
              <a:rPr kumimoji="1" lang="en" altLang="zh-CN" sz="2800" dirty="0" err="1"/>
              <a:t>mapreduce.task.io.sort.mb</a:t>
            </a:r>
            <a:r>
              <a:rPr kumimoji="1" lang="zh-CN" altLang="en" sz="2800" dirty="0"/>
              <a:t>（</a:t>
            </a:r>
            <a:r>
              <a:rPr kumimoji="1" lang="en" altLang="zh-CN" sz="2800" dirty="0"/>
              <a:t>default</a:t>
            </a:r>
            <a:r>
              <a:rPr kumimoji="1" lang="zh-CN" altLang="en" sz="2800" dirty="0"/>
              <a:t>：</a:t>
            </a:r>
            <a:r>
              <a:rPr kumimoji="1" lang="en" altLang="zh-CN" sz="2800" dirty="0"/>
              <a:t>100</a:t>
            </a:r>
            <a:r>
              <a:rPr kumimoji="1" lang="zh-CN" altLang="en" sz="2800" dirty="0"/>
              <a:t>）</a:t>
            </a:r>
            <a:r>
              <a:rPr kumimoji="1" lang="zh-CN" altLang="en-US" sz="2800" dirty="0"/>
              <a:t>参数用来设置</a:t>
            </a:r>
            <a:r>
              <a:rPr kumimoji="1" lang="en-US" altLang="zh-CN" sz="2800" dirty="0" err="1"/>
              <a:t>Kvbuffer</a:t>
            </a:r>
            <a:r>
              <a:rPr kumimoji="1" lang="zh-CN" altLang="en-US" sz="2800" dirty="0"/>
              <a:t>的大小，默认为</a:t>
            </a:r>
            <a:r>
              <a:rPr kumimoji="1" lang="en-US" altLang="zh-CN" sz="2800" dirty="0"/>
              <a:t>100MB</a:t>
            </a:r>
            <a:r>
              <a:rPr kumimoji="1" lang="zh-CN" altLang="en-US" sz="2800" dirty="0"/>
              <a:t>。如果内存足够的话，可以适当调大该参数，减少</a:t>
            </a:r>
            <a:r>
              <a:rPr kumimoji="1" lang="en-US" altLang="zh-CN" sz="2800" dirty="0"/>
              <a:t>spill</a:t>
            </a:r>
            <a:r>
              <a:rPr kumimoji="1" lang="zh-CN" altLang="en-US" sz="2800" dirty="0"/>
              <a:t>（将超出阈值的数据写入磁盘）的次数，获得性能提升</a:t>
            </a:r>
            <a:endParaRPr kumimoji="1" lang="en-US" altLang="zh-CN" sz="2800" dirty="0"/>
          </a:p>
          <a:p>
            <a:pPr lvl="1"/>
            <a:r>
              <a:rPr lang="en" altLang="zh-CN" sz="2800" dirty="0" err="1"/>
              <a:t>mapreduce.map.sort.spill.percent</a:t>
            </a:r>
            <a:r>
              <a:rPr lang="zh-CN" altLang="en" sz="2800" dirty="0"/>
              <a:t>（</a:t>
            </a:r>
            <a:r>
              <a:rPr lang="en" altLang="zh-CN" sz="2800" dirty="0"/>
              <a:t>default</a:t>
            </a:r>
            <a:r>
              <a:rPr lang="zh-CN" altLang="en" sz="2800" dirty="0"/>
              <a:t>：</a:t>
            </a:r>
            <a:r>
              <a:rPr lang="en" altLang="zh-CN" sz="2800" dirty="0"/>
              <a:t>0.80</a:t>
            </a:r>
            <a:r>
              <a:rPr lang="zh-CN" altLang="en" sz="2800" dirty="0"/>
              <a:t>）</a:t>
            </a:r>
            <a:r>
              <a:rPr lang="zh-CN" altLang="en-US" sz="2800" dirty="0"/>
              <a:t>参数用来设置</a:t>
            </a:r>
            <a:r>
              <a:rPr lang="en-US" altLang="zh-CN" sz="2800" dirty="0"/>
              <a:t>spill</a:t>
            </a:r>
            <a:r>
              <a:rPr lang="zh-CN" altLang="en-US" sz="2800" dirty="0"/>
              <a:t>触发条件，考虑到还有数据在往</a:t>
            </a:r>
            <a:r>
              <a:rPr lang="en-US" altLang="zh-CN" sz="2800" dirty="0" err="1"/>
              <a:t>Kvbuffer</a:t>
            </a:r>
            <a:r>
              <a:rPr lang="zh-CN" altLang="en-US" sz="2800" dirty="0"/>
              <a:t>中写，默认在</a:t>
            </a:r>
            <a:r>
              <a:rPr lang="en-US" altLang="zh-CN" sz="2800" dirty="0" err="1"/>
              <a:t>Kvbuffer</a:t>
            </a:r>
            <a:r>
              <a:rPr lang="zh-CN" altLang="en-US" sz="2800" dirty="0"/>
              <a:t>占用率</a:t>
            </a:r>
            <a:r>
              <a:rPr lang="en-US" altLang="zh-CN" sz="2800" dirty="0"/>
              <a:t>80%</a:t>
            </a:r>
            <a:r>
              <a:rPr lang="zh-CN" altLang="en-US" sz="2800" dirty="0"/>
              <a:t>时开始</a:t>
            </a:r>
            <a:endParaRPr lang="en-US" altLang="zh-CN" sz="2800" dirty="0"/>
          </a:p>
          <a:p>
            <a:pPr lvl="1"/>
            <a:r>
              <a:rPr lang="en" altLang="zh-CN" sz="2800" dirty="0" err="1"/>
              <a:t>mapreduce.task.io.sort.factor</a:t>
            </a:r>
            <a:r>
              <a:rPr lang="zh-CN" altLang="en" sz="2800" dirty="0"/>
              <a:t>（</a:t>
            </a:r>
            <a:r>
              <a:rPr lang="en" altLang="zh-CN" sz="2800" dirty="0"/>
              <a:t>default</a:t>
            </a:r>
            <a:r>
              <a:rPr lang="zh-CN" altLang="en" sz="2800" dirty="0"/>
              <a:t>：</a:t>
            </a:r>
            <a:r>
              <a:rPr lang="en" altLang="zh-CN" sz="2800" dirty="0"/>
              <a:t>10</a:t>
            </a:r>
            <a:r>
              <a:rPr lang="zh-CN" altLang="en" sz="2800" dirty="0"/>
              <a:t>）</a:t>
            </a:r>
            <a:r>
              <a:rPr lang="zh-CN" altLang="en-US" sz="2800" dirty="0"/>
              <a:t>参数用来设置同时</a:t>
            </a:r>
            <a:r>
              <a:rPr lang="en-US" altLang="zh-CN" sz="2800" dirty="0"/>
              <a:t>merge</a:t>
            </a:r>
            <a:r>
              <a:rPr lang="zh-CN" altLang="en-US" sz="2800" dirty="0"/>
              <a:t>多少</a:t>
            </a:r>
            <a:r>
              <a:rPr lang="en-US" altLang="zh-CN" sz="2800" dirty="0"/>
              <a:t>spill</a:t>
            </a:r>
            <a:r>
              <a:rPr lang="zh-CN" altLang="en-US" sz="2800" dirty="0"/>
              <a:t>，调大该概述可以减少</a:t>
            </a:r>
            <a:r>
              <a:rPr lang="en-US" altLang="zh-CN" sz="2800" dirty="0"/>
              <a:t>merge</a:t>
            </a:r>
            <a:r>
              <a:rPr lang="zh-CN" altLang="en-US" sz="2800" dirty="0"/>
              <a:t>的次数，从而减少磁盘操作</a:t>
            </a:r>
            <a:endParaRPr kumimoji="1" lang="en-US" altLang="zh-CN" sz="2800" dirty="0"/>
          </a:p>
        </p:txBody>
      </p:sp>
    </p:spTree>
    <p:extLst>
      <p:ext uri="{BB962C8B-B14F-4D97-AF65-F5344CB8AC3E}">
        <p14:creationId xmlns:p14="http://schemas.microsoft.com/office/powerpoint/2010/main" val="2716395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D4E1B-9A0F-3D48-AEC1-58C46F3FCF89}"/>
              </a:ext>
            </a:extLst>
          </p:cNvPr>
          <p:cNvSpPr>
            <a:spLocks noGrp="1"/>
          </p:cNvSpPr>
          <p:nvPr>
            <p:ph type="title"/>
          </p:nvPr>
        </p:nvSpPr>
        <p:spPr/>
        <p:txBody>
          <a:bodyPr/>
          <a:lstStyle/>
          <a:p>
            <a:r>
              <a:rPr kumimoji="1" lang="en-US" altLang="zh-CN" sz="4800" b="1" dirty="0">
                <a:solidFill>
                  <a:srgbClr val="2431FF"/>
                </a:solidFill>
              </a:rPr>
              <a:t>Map</a:t>
            </a:r>
            <a:r>
              <a:rPr kumimoji="1" lang="zh-CN" altLang="en-US" sz="4800" b="1" dirty="0">
                <a:solidFill>
                  <a:srgbClr val="2431FF"/>
                </a:solidFill>
              </a:rPr>
              <a:t>端</a:t>
            </a:r>
            <a:r>
              <a:rPr kumimoji="1" lang="en-US" altLang="zh-CN" sz="4800" b="1" dirty="0">
                <a:solidFill>
                  <a:srgbClr val="2431FF"/>
                </a:solidFill>
              </a:rPr>
              <a:t>-</a:t>
            </a:r>
            <a:r>
              <a:rPr kumimoji="1" lang="zh-CN" altLang="en-US" sz="4800" b="1" dirty="0">
                <a:solidFill>
                  <a:srgbClr val="2431FF"/>
                </a:solidFill>
              </a:rPr>
              <a:t>数据写入磁盘</a:t>
            </a:r>
          </a:p>
        </p:txBody>
      </p:sp>
      <p:sp>
        <p:nvSpPr>
          <p:cNvPr id="3" name="内容占位符 2">
            <a:extLst>
              <a:ext uri="{FF2B5EF4-FFF2-40B4-BE49-F238E27FC236}">
                <a16:creationId xmlns:a16="http://schemas.microsoft.com/office/drawing/2014/main" id="{BEAF4717-34E0-2E45-BCE9-C413DD137EF7}"/>
              </a:ext>
            </a:extLst>
          </p:cNvPr>
          <p:cNvSpPr>
            <a:spLocks noGrp="1"/>
          </p:cNvSpPr>
          <p:nvPr>
            <p:ph idx="1"/>
          </p:nvPr>
        </p:nvSpPr>
        <p:spPr>
          <a:xfrm>
            <a:off x="140043" y="1166018"/>
            <a:ext cx="11920151" cy="4525963"/>
          </a:xfrm>
        </p:spPr>
        <p:txBody>
          <a:bodyPr/>
          <a:lstStyle/>
          <a:p>
            <a:r>
              <a:rPr kumimoji="1" lang="zh-CN" altLang="en-US" sz="2800" dirty="0"/>
              <a:t>该阶段主要将内存中的</a:t>
            </a:r>
            <a:r>
              <a:rPr kumimoji="1" lang="en-US" altLang="zh-CN" sz="2800" dirty="0" err="1"/>
              <a:t>kvbuffer</a:t>
            </a:r>
            <a:r>
              <a:rPr kumimoji="1" lang="zh-CN" altLang="en-US" sz="2800" dirty="0"/>
              <a:t>数据写入磁盘，由</a:t>
            </a:r>
            <a:r>
              <a:rPr kumimoji="1" lang="en-US" altLang="zh-CN" sz="2800" dirty="0"/>
              <a:t>Spill</a:t>
            </a:r>
            <a:r>
              <a:rPr kumimoji="1" lang="zh-CN" altLang="en-US" sz="2800" dirty="0"/>
              <a:t>线程负责</a:t>
            </a:r>
            <a:endParaRPr kumimoji="1" lang="en-US" altLang="zh-CN" sz="2800" dirty="0"/>
          </a:p>
          <a:p>
            <a:r>
              <a:rPr kumimoji="1" lang="zh-CN" altLang="en-US" sz="2800" dirty="0"/>
              <a:t>该线程随着</a:t>
            </a:r>
            <a:r>
              <a:rPr kumimoji="1" lang="en-US" altLang="zh-CN" sz="2800" dirty="0"/>
              <a:t>Map</a:t>
            </a:r>
            <a:r>
              <a:rPr kumimoji="1" lang="zh-CN" altLang="en-US" sz="2800" dirty="0"/>
              <a:t>任务的开始而启动，除了</a:t>
            </a:r>
            <a:r>
              <a:rPr kumimoji="1" lang="en-US" altLang="zh-CN" sz="2800" dirty="0"/>
              <a:t>spill</a:t>
            </a:r>
            <a:r>
              <a:rPr kumimoji="1" lang="zh-CN" altLang="en-US" sz="2800" dirty="0"/>
              <a:t>之外，该线程还负责</a:t>
            </a:r>
            <a:r>
              <a:rPr kumimoji="1" lang="en-US" altLang="zh-CN" sz="2800" dirty="0"/>
              <a:t>sort</a:t>
            </a:r>
            <a:r>
              <a:rPr kumimoji="1" lang="zh-CN" altLang="en-US" sz="2800" dirty="0"/>
              <a:t>操作</a:t>
            </a:r>
            <a:endParaRPr kumimoji="1" lang="en-US" altLang="zh-CN" sz="2800" dirty="0"/>
          </a:p>
          <a:p>
            <a:r>
              <a:rPr kumimoji="1" lang="zh-CN" altLang="en-US" sz="2800" dirty="0"/>
              <a:t>如果用户自定义了</a:t>
            </a:r>
            <a:r>
              <a:rPr kumimoji="1" lang="en-US" altLang="zh-CN" sz="2800" dirty="0"/>
              <a:t>Map</a:t>
            </a:r>
            <a:r>
              <a:rPr kumimoji="1" lang="zh-CN" altLang="en-US" sz="2800" dirty="0"/>
              <a:t>任务的</a:t>
            </a:r>
            <a:r>
              <a:rPr kumimoji="1" lang="en-US" altLang="zh-CN" sz="2800" dirty="0"/>
              <a:t>combiner</a:t>
            </a:r>
            <a:r>
              <a:rPr kumimoji="1" lang="zh-CN" altLang="en-US" sz="2800" dirty="0"/>
              <a:t>函数，则</a:t>
            </a:r>
            <a:r>
              <a:rPr kumimoji="1" lang="en-US" altLang="zh-CN" sz="2800" dirty="0"/>
              <a:t>combiner</a:t>
            </a:r>
            <a:r>
              <a:rPr kumimoji="1" lang="zh-CN" altLang="en-US" sz="2800" dirty="0"/>
              <a:t>操作会在</a:t>
            </a:r>
            <a:r>
              <a:rPr kumimoji="1" lang="en-US" altLang="zh-CN" sz="2800" dirty="0"/>
              <a:t>spill</a:t>
            </a:r>
            <a:r>
              <a:rPr kumimoji="1" lang="zh-CN" altLang="en-US" sz="2800" dirty="0"/>
              <a:t>文件数达到一定数量时进行，该数量由</a:t>
            </a:r>
            <a:r>
              <a:rPr lang="en" altLang="zh-CN" sz="2800" dirty="0" err="1"/>
              <a:t>min.num.spill.for.combine</a:t>
            </a:r>
            <a:r>
              <a:rPr lang="zh-CN" altLang="en-US" sz="2800" dirty="0"/>
              <a:t>（</a:t>
            </a:r>
            <a:r>
              <a:rPr lang="en-US" altLang="zh-CN" sz="2800" dirty="0"/>
              <a:t>default:3</a:t>
            </a:r>
            <a:r>
              <a:rPr lang="zh-CN" altLang="en-US" sz="2800" dirty="0"/>
              <a:t>）参数指定，默认为</a:t>
            </a:r>
            <a:r>
              <a:rPr lang="en-US" altLang="zh-CN" sz="2800" dirty="0"/>
              <a:t>3</a:t>
            </a:r>
            <a:r>
              <a:rPr lang="zh-CN" altLang="en-US" sz="2800" dirty="0"/>
              <a:t>。</a:t>
            </a:r>
            <a:r>
              <a:rPr lang="en-US" altLang="zh-CN" sz="2800" dirty="0"/>
              <a:t>combine</a:t>
            </a:r>
            <a:r>
              <a:rPr lang="zh-CN" altLang="en-US" sz="2800" dirty="0"/>
              <a:t>操作由于合并了一些</a:t>
            </a:r>
            <a:r>
              <a:rPr lang="en-US" altLang="zh-CN" sz="2800" dirty="0"/>
              <a:t>spill</a:t>
            </a:r>
            <a:r>
              <a:rPr lang="zh-CN" altLang="en-US" sz="2800" dirty="0"/>
              <a:t>文件，也能起到减少磁盘</a:t>
            </a:r>
            <a:r>
              <a:rPr lang="en-US" altLang="zh-CN" sz="2800" dirty="0"/>
              <a:t>I/O</a:t>
            </a:r>
            <a:r>
              <a:rPr lang="zh-CN" altLang="en-US" sz="2800" dirty="0"/>
              <a:t>的效果</a:t>
            </a:r>
            <a:endParaRPr lang="en-US" altLang="zh-CN" sz="2800" dirty="0"/>
          </a:p>
          <a:p>
            <a:r>
              <a:rPr lang="zh-CN" altLang="en-US" sz="2800" dirty="0"/>
              <a:t>最终数据会被</a:t>
            </a:r>
            <a:r>
              <a:rPr lang="en-US" altLang="zh-CN" sz="2800" dirty="0"/>
              <a:t>merge</a:t>
            </a:r>
            <a:r>
              <a:rPr lang="zh-CN" altLang="en-US" sz="2800" dirty="0"/>
              <a:t>到</a:t>
            </a:r>
            <a:r>
              <a:rPr lang="en-US" altLang="zh-CN" sz="2800" dirty="0" err="1"/>
              <a:t>MapTask</a:t>
            </a:r>
            <a:r>
              <a:rPr lang="zh-CN" altLang="en-US" sz="2800" dirty="0"/>
              <a:t>所在节点的磁盘中</a:t>
            </a:r>
            <a:endParaRPr lang="en-US" altLang="zh-CN" sz="2800" dirty="0"/>
          </a:p>
        </p:txBody>
      </p:sp>
    </p:spTree>
    <p:extLst>
      <p:ext uri="{BB962C8B-B14F-4D97-AF65-F5344CB8AC3E}">
        <p14:creationId xmlns:p14="http://schemas.microsoft.com/office/powerpoint/2010/main" val="2978235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D539D-F69F-2F45-B48D-827BBAE66AA9}"/>
              </a:ext>
            </a:extLst>
          </p:cNvPr>
          <p:cNvSpPr>
            <a:spLocks noGrp="1"/>
          </p:cNvSpPr>
          <p:nvPr>
            <p:ph type="title"/>
          </p:nvPr>
        </p:nvSpPr>
        <p:spPr/>
        <p:txBody>
          <a:bodyPr/>
          <a:lstStyle/>
          <a:p>
            <a:r>
              <a:rPr kumimoji="1" lang="en-US" altLang="zh-CN" sz="4800" b="1" dirty="0">
                <a:solidFill>
                  <a:srgbClr val="2431FF"/>
                </a:solidFill>
              </a:rPr>
              <a:t>Shuffle</a:t>
            </a:r>
            <a:r>
              <a:rPr kumimoji="1" lang="zh-CN" altLang="en-US" sz="4800" b="1" dirty="0">
                <a:solidFill>
                  <a:srgbClr val="2431FF"/>
                </a:solidFill>
              </a:rPr>
              <a:t>阶段</a:t>
            </a:r>
          </a:p>
        </p:txBody>
      </p:sp>
      <p:sp>
        <p:nvSpPr>
          <p:cNvPr id="3" name="内容占位符 2">
            <a:extLst>
              <a:ext uri="{FF2B5EF4-FFF2-40B4-BE49-F238E27FC236}">
                <a16:creationId xmlns:a16="http://schemas.microsoft.com/office/drawing/2014/main" id="{DD3F9E74-32DE-5C4D-B226-DE282A3A7F06}"/>
              </a:ext>
            </a:extLst>
          </p:cNvPr>
          <p:cNvSpPr>
            <a:spLocks noGrp="1"/>
          </p:cNvSpPr>
          <p:nvPr>
            <p:ph idx="1"/>
          </p:nvPr>
        </p:nvSpPr>
        <p:spPr>
          <a:xfrm>
            <a:off x="214184" y="1166018"/>
            <a:ext cx="11808940" cy="4525963"/>
          </a:xfrm>
        </p:spPr>
        <p:txBody>
          <a:bodyPr/>
          <a:lstStyle/>
          <a:p>
            <a:r>
              <a:rPr kumimoji="1" lang="zh-CN" altLang="en-US" sz="3200" dirty="0"/>
              <a:t>主要将数据从</a:t>
            </a:r>
            <a:r>
              <a:rPr kumimoji="1" lang="en-US" altLang="zh-CN" sz="3200" dirty="0"/>
              <a:t>Map</a:t>
            </a:r>
            <a:r>
              <a:rPr kumimoji="1" lang="zh-CN" altLang="en-US" sz="3200" dirty="0"/>
              <a:t>任务的输出传送到</a:t>
            </a:r>
            <a:r>
              <a:rPr kumimoji="1" lang="en-US" altLang="zh-CN" sz="3200" dirty="0"/>
              <a:t>Reduce</a:t>
            </a:r>
            <a:r>
              <a:rPr kumimoji="1" lang="zh-CN" altLang="en-US" sz="3200" dirty="0"/>
              <a:t>任务的输入</a:t>
            </a:r>
            <a:endParaRPr kumimoji="1" lang="en-US" altLang="zh-CN" sz="3200" dirty="0"/>
          </a:p>
          <a:p>
            <a:r>
              <a:rPr kumimoji="1" lang="zh-CN" altLang="en-US" sz="3200" dirty="0"/>
              <a:t>该过程又分为两个步骤</a:t>
            </a:r>
            <a:endParaRPr kumimoji="1" lang="en-US" altLang="zh-CN" sz="3200" dirty="0"/>
          </a:p>
          <a:p>
            <a:pPr lvl="1"/>
            <a:r>
              <a:rPr kumimoji="1" lang="en-US" altLang="zh-CN" sz="2800" dirty="0"/>
              <a:t>Copy</a:t>
            </a:r>
          </a:p>
          <a:p>
            <a:pPr lvl="1"/>
            <a:r>
              <a:rPr kumimoji="1" lang="en-US" altLang="zh-CN" sz="2800" dirty="0" err="1"/>
              <a:t>MergeSort</a:t>
            </a:r>
            <a:endParaRPr kumimoji="1" lang="en-US" altLang="zh-CN" sz="2800" dirty="0"/>
          </a:p>
        </p:txBody>
      </p:sp>
    </p:spTree>
    <p:extLst>
      <p:ext uri="{BB962C8B-B14F-4D97-AF65-F5344CB8AC3E}">
        <p14:creationId xmlns:p14="http://schemas.microsoft.com/office/powerpoint/2010/main" val="1050726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D539D-F69F-2F45-B48D-827BBAE66AA9}"/>
              </a:ext>
            </a:extLst>
          </p:cNvPr>
          <p:cNvSpPr>
            <a:spLocks noGrp="1"/>
          </p:cNvSpPr>
          <p:nvPr>
            <p:ph type="title"/>
          </p:nvPr>
        </p:nvSpPr>
        <p:spPr/>
        <p:txBody>
          <a:bodyPr/>
          <a:lstStyle/>
          <a:p>
            <a:r>
              <a:rPr kumimoji="1" lang="en-US" altLang="zh-CN" sz="4800" b="1" dirty="0">
                <a:solidFill>
                  <a:srgbClr val="2431FF"/>
                </a:solidFill>
              </a:rPr>
              <a:t>Shuffle</a:t>
            </a:r>
            <a:r>
              <a:rPr kumimoji="1" lang="zh-CN" altLang="en-US" sz="4800" b="1" dirty="0">
                <a:solidFill>
                  <a:srgbClr val="2431FF"/>
                </a:solidFill>
              </a:rPr>
              <a:t>阶段</a:t>
            </a:r>
            <a:r>
              <a:rPr kumimoji="1" lang="en-US" altLang="zh-CN" sz="4800" b="1" dirty="0">
                <a:solidFill>
                  <a:srgbClr val="2431FF"/>
                </a:solidFill>
              </a:rPr>
              <a:t>-Copy</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DD3F9E74-32DE-5C4D-B226-DE282A3A7F06}"/>
              </a:ext>
            </a:extLst>
          </p:cNvPr>
          <p:cNvSpPr>
            <a:spLocks noGrp="1"/>
          </p:cNvSpPr>
          <p:nvPr>
            <p:ph idx="1"/>
          </p:nvPr>
        </p:nvSpPr>
        <p:spPr>
          <a:xfrm>
            <a:off x="140043" y="1166018"/>
            <a:ext cx="11932508" cy="4525963"/>
          </a:xfrm>
        </p:spPr>
        <p:txBody>
          <a:bodyPr/>
          <a:lstStyle/>
          <a:p>
            <a:r>
              <a:rPr lang="zh-CN" altLang="en" sz="3200" dirty="0"/>
              <a:t>在</a:t>
            </a:r>
            <a:r>
              <a:rPr lang="zh-CN" altLang="en-US" sz="3200" dirty="0"/>
              <a:t>该步骤中，</a:t>
            </a:r>
            <a:r>
              <a:rPr lang="en" altLang="zh-CN" sz="3200" dirty="0"/>
              <a:t>Reduce</a:t>
            </a:r>
            <a:r>
              <a:rPr lang="zh-CN" altLang="en-US" sz="3200" dirty="0"/>
              <a:t>任务通过</a:t>
            </a:r>
            <a:r>
              <a:rPr lang="en" altLang="zh-CN" sz="3200" dirty="0"/>
              <a:t>HTTP</a:t>
            </a:r>
            <a:r>
              <a:rPr lang="zh-CN" altLang="en-US" sz="3200" dirty="0"/>
              <a:t>从各个</a:t>
            </a:r>
            <a:r>
              <a:rPr lang="en" altLang="zh-CN" sz="3200" dirty="0"/>
              <a:t>Map</a:t>
            </a:r>
            <a:r>
              <a:rPr lang="zh-CN" altLang="en-US" sz="3200" dirty="0"/>
              <a:t>任务获取数据</a:t>
            </a:r>
            <a:endParaRPr lang="en-US" altLang="zh-CN" sz="3200" dirty="0"/>
          </a:p>
          <a:p>
            <a:r>
              <a:rPr lang="zh-CN" altLang="en-US" sz="3200" dirty="0"/>
              <a:t>由于每一个</a:t>
            </a:r>
            <a:r>
              <a:rPr lang="en-US" altLang="zh-CN" sz="3200" dirty="0"/>
              <a:t>m</a:t>
            </a:r>
            <a:r>
              <a:rPr lang="en" altLang="zh-CN" sz="3200" dirty="0" err="1"/>
              <a:t>ap</a:t>
            </a:r>
            <a:r>
              <a:rPr lang="zh-CN" altLang="en" sz="3200" dirty="0"/>
              <a:t>任务输出</a:t>
            </a:r>
            <a:r>
              <a:rPr lang="zh-CN" altLang="en-US" sz="3200" dirty="0"/>
              <a:t>的键值对都会由</a:t>
            </a:r>
            <a:r>
              <a:rPr lang="en" altLang="zh-CN" sz="3200" dirty="0" err="1"/>
              <a:t>partitioner</a:t>
            </a:r>
            <a:r>
              <a:rPr lang="zh-CN" altLang="en" sz="3200" dirty="0"/>
              <a:t>分配</a:t>
            </a:r>
            <a:r>
              <a:rPr lang="zh-CN" altLang="en-US" sz="3200" dirty="0"/>
              <a:t>给不同的</a:t>
            </a:r>
            <a:r>
              <a:rPr lang="en-US" altLang="zh-CN" sz="3200" dirty="0"/>
              <a:t>reduce</a:t>
            </a:r>
            <a:r>
              <a:rPr lang="zh-CN" altLang="en-US" sz="3200" dirty="0"/>
              <a:t>任务去处理</a:t>
            </a:r>
            <a:r>
              <a:rPr lang="zh-CN" altLang="en" sz="3200" dirty="0"/>
              <a:t>，</a:t>
            </a:r>
            <a:r>
              <a:rPr lang="zh-CN" altLang="en-US" sz="3200" dirty="0"/>
              <a:t>所以一个</a:t>
            </a:r>
            <a:r>
              <a:rPr lang="en" altLang="zh-CN" sz="3200" dirty="0"/>
              <a:t>map</a:t>
            </a:r>
            <a:r>
              <a:rPr lang="zh-CN" altLang="en" sz="3200" dirty="0"/>
              <a:t>产生</a:t>
            </a:r>
            <a:r>
              <a:rPr lang="zh-CN" altLang="en-US" sz="3200" dirty="0"/>
              <a:t>的中间结果可能被多个</a:t>
            </a:r>
            <a:r>
              <a:rPr lang="en-US" altLang="zh-CN" sz="3200" dirty="0"/>
              <a:t>reduce</a:t>
            </a:r>
            <a:r>
              <a:rPr lang="zh-CN" altLang="en-US" sz="3200" dirty="0"/>
              <a:t>任务所需要</a:t>
            </a:r>
            <a:endParaRPr lang="en-US" altLang="zh-CN" sz="3200" dirty="0"/>
          </a:p>
          <a:p>
            <a:r>
              <a:rPr lang="zh-CN" altLang="en-US" sz="3200" dirty="0"/>
              <a:t>为了优化</a:t>
            </a:r>
            <a:r>
              <a:rPr lang="en" altLang="zh-CN" sz="3200" dirty="0"/>
              <a:t>reduce</a:t>
            </a:r>
            <a:r>
              <a:rPr lang="zh-CN" altLang="en-US" sz="3200" dirty="0"/>
              <a:t>的执行时间，在</a:t>
            </a:r>
            <a:r>
              <a:rPr lang="en" altLang="zh-CN" sz="3200" dirty="0"/>
              <a:t>job</a:t>
            </a:r>
            <a:r>
              <a:rPr lang="zh-CN" altLang="en-US" sz="3200" dirty="0"/>
              <a:t>的第一个</a:t>
            </a:r>
            <a:r>
              <a:rPr lang="en" altLang="zh-CN" sz="3200" dirty="0"/>
              <a:t>map</a:t>
            </a:r>
            <a:r>
              <a:rPr lang="zh-CN" altLang="en-US" sz="3200" dirty="0"/>
              <a:t>结束后，所有的</a:t>
            </a:r>
            <a:r>
              <a:rPr lang="en" altLang="zh-CN" sz="3200" dirty="0"/>
              <a:t>reduce</a:t>
            </a:r>
            <a:r>
              <a:rPr lang="zh-CN" altLang="en-US" sz="3200" dirty="0"/>
              <a:t>就开始尝试从完成的</a:t>
            </a:r>
            <a:r>
              <a:rPr lang="en" altLang="zh-CN" sz="3200" dirty="0"/>
              <a:t>map</a:t>
            </a:r>
            <a:r>
              <a:rPr lang="zh-CN" altLang="en-US" sz="3200" dirty="0"/>
              <a:t>中获取该</a:t>
            </a:r>
            <a:r>
              <a:rPr lang="en" altLang="zh-CN" sz="3200" dirty="0"/>
              <a:t>reduce</a:t>
            </a:r>
            <a:r>
              <a:rPr lang="zh-CN" altLang="en-US" sz="3200" dirty="0"/>
              <a:t>对应的</a:t>
            </a:r>
            <a:r>
              <a:rPr lang="en" altLang="zh-CN" sz="3200" dirty="0"/>
              <a:t>partition</a:t>
            </a:r>
            <a:r>
              <a:rPr lang="zh-CN" altLang="en-US" sz="3200" dirty="0"/>
              <a:t>部分数据，因此</a:t>
            </a:r>
            <a:r>
              <a:rPr lang="en" altLang="zh-CN" sz="3200" dirty="0"/>
              <a:t>map</a:t>
            </a:r>
            <a:r>
              <a:rPr lang="zh-CN" altLang="en-US" sz="3200" dirty="0"/>
              <a:t>和</a:t>
            </a:r>
            <a:r>
              <a:rPr lang="en" altLang="zh-CN" sz="3200" dirty="0"/>
              <a:t>reduce</a:t>
            </a:r>
            <a:r>
              <a:rPr lang="zh-CN" altLang="en-US" sz="3200" dirty="0"/>
              <a:t>是交叉进行的</a:t>
            </a:r>
            <a:endParaRPr kumimoji="1" lang="en-US" altLang="zh-CN" sz="3200" dirty="0"/>
          </a:p>
          <a:p>
            <a:endParaRPr kumimoji="1" lang="zh-CN" altLang="en-US" sz="3200" dirty="0"/>
          </a:p>
        </p:txBody>
      </p:sp>
    </p:spTree>
    <p:extLst>
      <p:ext uri="{BB962C8B-B14F-4D97-AF65-F5344CB8AC3E}">
        <p14:creationId xmlns:p14="http://schemas.microsoft.com/office/powerpoint/2010/main" val="1750875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D539D-F69F-2F45-B48D-827BBAE66AA9}"/>
              </a:ext>
            </a:extLst>
          </p:cNvPr>
          <p:cNvSpPr>
            <a:spLocks noGrp="1"/>
          </p:cNvSpPr>
          <p:nvPr>
            <p:ph type="title"/>
          </p:nvPr>
        </p:nvSpPr>
        <p:spPr/>
        <p:txBody>
          <a:bodyPr/>
          <a:lstStyle/>
          <a:p>
            <a:r>
              <a:rPr kumimoji="1" lang="en-US" altLang="zh-CN" sz="4800" b="1" dirty="0">
                <a:solidFill>
                  <a:srgbClr val="2431FF"/>
                </a:solidFill>
              </a:rPr>
              <a:t>Shuffle</a:t>
            </a:r>
            <a:r>
              <a:rPr kumimoji="1" lang="zh-CN" altLang="en-US" sz="4800" b="1" dirty="0">
                <a:solidFill>
                  <a:srgbClr val="2431FF"/>
                </a:solidFill>
              </a:rPr>
              <a:t>阶段</a:t>
            </a:r>
            <a:r>
              <a:rPr kumimoji="1" lang="en-US" altLang="zh-CN" sz="4800" b="1" dirty="0">
                <a:solidFill>
                  <a:srgbClr val="2431FF"/>
                </a:solidFill>
              </a:rPr>
              <a:t>-Copy</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DD3F9E74-32DE-5C4D-B226-DE282A3A7F06}"/>
              </a:ext>
            </a:extLst>
          </p:cNvPr>
          <p:cNvSpPr>
            <a:spLocks noGrp="1"/>
          </p:cNvSpPr>
          <p:nvPr>
            <p:ph idx="1"/>
          </p:nvPr>
        </p:nvSpPr>
        <p:spPr>
          <a:xfrm>
            <a:off x="127685" y="1166018"/>
            <a:ext cx="11870725" cy="4525963"/>
          </a:xfrm>
        </p:spPr>
        <p:txBody>
          <a:bodyPr/>
          <a:lstStyle/>
          <a:p>
            <a:r>
              <a:rPr lang="en" altLang="zh-CN" sz="3200" dirty="0"/>
              <a:t>Reduce</a:t>
            </a:r>
            <a:r>
              <a:rPr lang="zh-CN" altLang="en-US" sz="3200" dirty="0"/>
              <a:t>任务如何定位自己所需的数据</a:t>
            </a:r>
            <a:endParaRPr lang="en-US" altLang="zh-CN" sz="3200" dirty="0"/>
          </a:p>
          <a:p>
            <a:pPr lvl="1"/>
            <a:r>
              <a:rPr lang="zh-CN" altLang="en-US" sz="2800" dirty="0"/>
              <a:t>一旦</a:t>
            </a:r>
            <a:r>
              <a:rPr lang="en" altLang="zh-CN" sz="2800" dirty="0"/>
              <a:t>map</a:t>
            </a:r>
            <a:r>
              <a:rPr lang="zh-CN" altLang="en-US" sz="2800" dirty="0"/>
              <a:t>任务完成之后，就会通过常规心跳通知</a:t>
            </a:r>
            <a:r>
              <a:rPr lang="en" altLang="zh-CN" sz="2800" dirty="0"/>
              <a:t>Master</a:t>
            </a:r>
            <a:r>
              <a:rPr lang="zh-CN" altLang="en-US" sz="2800" dirty="0"/>
              <a:t>，并告知数据的存储信息</a:t>
            </a:r>
            <a:endParaRPr lang="en-US" altLang="zh-CN" sz="2800" dirty="0"/>
          </a:p>
          <a:p>
            <a:pPr lvl="1"/>
            <a:r>
              <a:rPr lang="en" altLang="zh-CN" sz="2800" dirty="0"/>
              <a:t>reduce</a:t>
            </a:r>
            <a:r>
              <a:rPr lang="zh-CN" altLang="en-US" sz="2800" dirty="0"/>
              <a:t>的一个线程会周期性地向</a:t>
            </a:r>
            <a:r>
              <a:rPr lang="en" altLang="zh-CN" sz="2800" dirty="0"/>
              <a:t>master</a:t>
            </a:r>
            <a:r>
              <a:rPr lang="zh-CN" altLang="en-US" sz="2800" dirty="0"/>
              <a:t>询问，直到提取完所有数据</a:t>
            </a:r>
            <a:endParaRPr lang="en-US" altLang="zh-CN" sz="2800" dirty="0"/>
          </a:p>
          <a:p>
            <a:pPr lvl="1"/>
            <a:r>
              <a:rPr lang="zh-CN" altLang="en-US" sz="2800" dirty="0"/>
              <a:t>数据被</a:t>
            </a:r>
            <a:r>
              <a:rPr lang="en" altLang="zh-CN" sz="2800" dirty="0"/>
              <a:t>reduce</a:t>
            </a:r>
            <a:r>
              <a:rPr lang="zh-CN" altLang="en-US" sz="2800" dirty="0"/>
              <a:t>提取完之后，</a:t>
            </a:r>
            <a:r>
              <a:rPr lang="en" altLang="zh-CN" sz="2800" dirty="0"/>
              <a:t>map</a:t>
            </a:r>
            <a:r>
              <a:rPr lang="zh-CN" altLang="en-US" sz="2800" dirty="0"/>
              <a:t>节点不会立刻删除数据，这是为了预防</a:t>
            </a:r>
            <a:r>
              <a:rPr lang="en" altLang="zh-CN" sz="2800" dirty="0"/>
              <a:t>reduce</a:t>
            </a:r>
            <a:r>
              <a:rPr lang="zh-CN" altLang="en-US" sz="2800" dirty="0"/>
              <a:t>任务失败需要重新获取数据。因此</a:t>
            </a:r>
            <a:r>
              <a:rPr lang="en" altLang="zh-CN" sz="2800" dirty="0"/>
              <a:t>map</a:t>
            </a:r>
            <a:r>
              <a:rPr lang="zh-CN" altLang="en-US" sz="2800" dirty="0"/>
              <a:t>输出数据是在整个作业完成之后才被删除掉的</a:t>
            </a:r>
            <a:endParaRPr lang="en-US" altLang="zh-CN" sz="2800" dirty="0"/>
          </a:p>
        </p:txBody>
      </p:sp>
    </p:spTree>
    <p:extLst>
      <p:ext uri="{BB962C8B-B14F-4D97-AF65-F5344CB8AC3E}">
        <p14:creationId xmlns:p14="http://schemas.microsoft.com/office/powerpoint/2010/main" val="2229100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D539D-F69F-2F45-B48D-827BBAE66AA9}"/>
              </a:ext>
            </a:extLst>
          </p:cNvPr>
          <p:cNvSpPr>
            <a:spLocks noGrp="1"/>
          </p:cNvSpPr>
          <p:nvPr>
            <p:ph type="title"/>
          </p:nvPr>
        </p:nvSpPr>
        <p:spPr/>
        <p:txBody>
          <a:bodyPr/>
          <a:lstStyle/>
          <a:p>
            <a:r>
              <a:rPr kumimoji="1" lang="en-US" altLang="zh-CN" sz="4800" b="1" dirty="0">
                <a:solidFill>
                  <a:srgbClr val="2431FF"/>
                </a:solidFill>
              </a:rPr>
              <a:t>Shuffle</a:t>
            </a:r>
            <a:r>
              <a:rPr kumimoji="1" lang="zh-CN" altLang="en-US" sz="4800" b="1" dirty="0">
                <a:solidFill>
                  <a:srgbClr val="2431FF"/>
                </a:solidFill>
              </a:rPr>
              <a:t>阶段</a:t>
            </a:r>
            <a:r>
              <a:rPr kumimoji="1" lang="en-US" altLang="zh-CN" sz="4800" b="1" dirty="0">
                <a:solidFill>
                  <a:srgbClr val="2431FF"/>
                </a:solidFill>
              </a:rPr>
              <a:t>-Copy</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DD3F9E74-32DE-5C4D-B226-DE282A3A7F06}"/>
              </a:ext>
            </a:extLst>
          </p:cNvPr>
          <p:cNvSpPr>
            <a:spLocks noGrp="1"/>
          </p:cNvSpPr>
          <p:nvPr>
            <p:ph idx="1"/>
          </p:nvPr>
        </p:nvSpPr>
        <p:spPr>
          <a:xfrm>
            <a:off x="127685" y="1166018"/>
            <a:ext cx="11907795" cy="4654014"/>
          </a:xfrm>
        </p:spPr>
        <p:txBody>
          <a:bodyPr/>
          <a:lstStyle/>
          <a:p>
            <a:r>
              <a:rPr lang="en" altLang="zh-CN" sz="3200" dirty="0"/>
              <a:t>Reduce</a:t>
            </a:r>
            <a:r>
              <a:rPr lang="zh-CN" altLang="en-US" sz="3200" dirty="0"/>
              <a:t>任务如何获取数据</a:t>
            </a:r>
            <a:endParaRPr lang="en-US" altLang="zh-CN" sz="3200" dirty="0"/>
          </a:p>
          <a:p>
            <a:pPr lvl="1"/>
            <a:r>
              <a:rPr kumimoji="1" lang="zh-CN" altLang="en-US" sz="2800" dirty="0"/>
              <a:t>获取数据的操作主要由</a:t>
            </a:r>
            <a:r>
              <a:rPr kumimoji="1" lang="en-US" altLang="zh-CN" sz="2800" dirty="0"/>
              <a:t>Fetcher</a:t>
            </a:r>
            <a:r>
              <a:rPr kumimoji="1" lang="zh-CN" altLang="en-US" sz="2800" dirty="0"/>
              <a:t>线程完成，它通过</a:t>
            </a:r>
            <a:r>
              <a:rPr kumimoji="1" lang="en" altLang="zh-CN" sz="2800" dirty="0"/>
              <a:t>HTTP</a:t>
            </a:r>
            <a:r>
              <a:rPr kumimoji="1" lang="zh-CN" altLang="en-US" sz="2800" dirty="0"/>
              <a:t>方式请求</a:t>
            </a:r>
            <a:r>
              <a:rPr kumimoji="1" lang="en" altLang="zh-CN" sz="2800" dirty="0" err="1"/>
              <a:t>MapTask</a:t>
            </a:r>
            <a:r>
              <a:rPr kumimoji="1" lang="zh-CN" altLang="en-US" sz="2800" dirty="0"/>
              <a:t>所在的</a:t>
            </a:r>
            <a:r>
              <a:rPr kumimoji="1" lang="en" altLang="zh-CN" sz="2800" dirty="0" err="1"/>
              <a:t>TaskTracker</a:t>
            </a:r>
            <a:r>
              <a:rPr kumimoji="1" lang="zh-CN" altLang="en-US" sz="2800" dirty="0"/>
              <a:t>获取</a:t>
            </a:r>
            <a:r>
              <a:rPr kumimoji="1" lang="en" altLang="zh-CN" sz="2800" dirty="0" err="1"/>
              <a:t>MapTask</a:t>
            </a:r>
            <a:r>
              <a:rPr kumimoji="1" lang="zh-CN" altLang="en-US" sz="2800" dirty="0"/>
              <a:t>的输出文件</a:t>
            </a:r>
            <a:endParaRPr kumimoji="1" lang="en-US" altLang="zh-CN" sz="2800" dirty="0"/>
          </a:p>
          <a:p>
            <a:pPr lvl="1"/>
            <a:r>
              <a:rPr kumimoji="1" lang="zh-CN" altLang="en-US" sz="2800" dirty="0"/>
              <a:t>由于</a:t>
            </a:r>
            <a:r>
              <a:rPr kumimoji="1" lang="en-US" altLang="zh-CN" sz="2800" dirty="0"/>
              <a:t>reduce</a:t>
            </a:r>
            <a:r>
              <a:rPr kumimoji="1" lang="zh-CN" altLang="en-US" sz="2800" dirty="0"/>
              <a:t>任务的输入数据通常来源于多个</a:t>
            </a:r>
            <a:r>
              <a:rPr kumimoji="1" lang="en" altLang="zh-CN" sz="2800" dirty="0"/>
              <a:t>map</a:t>
            </a:r>
            <a:r>
              <a:rPr kumimoji="1" lang="zh-CN" altLang="en-US" sz="2800" dirty="0"/>
              <a:t>，所以可以并行地从多个</a:t>
            </a:r>
            <a:r>
              <a:rPr kumimoji="1" lang="en" altLang="zh-CN" sz="2800" dirty="0"/>
              <a:t>map</a:t>
            </a:r>
            <a:r>
              <a:rPr kumimoji="1" lang="zh-CN" altLang="en-US" sz="2800" dirty="0"/>
              <a:t>获取数据，该并行度可以通过</a:t>
            </a:r>
            <a:r>
              <a:rPr kumimoji="1" lang="en" altLang="zh-CN" sz="2800" dirty="0" err="1"/>
              <a:t>mapreduce.reduce.shuffle.parallelcopies</a:t>
            </a:r>
            <a:r>
              <a:rPr kumimoji="1" lang="zh-CN" altLang="en-US" sz="2800" dirty="0"/>
              <a:t>（</a:t>
            </a:r>
            <a:r>
              <a:rPr kumimoji="1" lang="en" altLang="zh-CN" sz="2800" dirty="0"/>
              <a:t>default:</a:t>
            </a:r>
            <a:r>
              <a:rPr lang="en-US" altLang="zh-CN" sz="2800" dirty="0"/>
              <a:t> </a:t>
            </a:r>
            <a:r>
              <a:rPr kumimoji="1" lang="en" altLang="zh-CN" sz="2800" dirty="0"/>
              <a:t>5</a:t>
            </a:r>
            <a:r>
              <a:rPr lang="zh-CN" altLang="en-US" sz="2800" dirty="0"/>
              <a:t>）</a:t>
            </a:r>
            <a:r>
              <a:rPr kumimoji="1" lang="zh-CN" altLang="en-US" sz="2800" dirty="0"/>
              <a:t>调整。默认情况下，每个</a:t>
            </a:r>
            <a:r>
              <a:rPr kumimoji="1" lang="en" altLang="zh-CN" sz="2800" dirty="0"/>
              <a:t>Reducer</a:t>
            </a:r>
            <a:r>
              <a:rPr kumimoji="1" lang="zh-CN" altLang="en-US" sz="2800" dirty="0"/>
              <a:t>只会有</a:t>
            </a:r>
            <a:r>
              <a:rPr kumimoji="1" lang="en-US" altLang="zh-CN" sz="2800" dirty="0"/>
              <a:t>5</a:t>
            </a:r>
            <a:r>
              <a:rPr kumimoji="1" lang="zh-CN" altLang="en-US" sz="2800" dirty="0"/>
              <a:t>个并行的获取线程在从</a:t>
            </a:r>
            <a:r>
              <a:rPr kumimoji="1" lang="en" altLang="zh-CN" sz="2800" dirty="0"/>
              <a:t>map</a:t>
            </a:r>
            <a:r>
              <a:rPr kumimoji="1" lang="zh-CN" altLang="en-US" sz="2800" dirty="0"/>
              <a:t>端获取数据</a:t>
            </a:r>
            <a:endParaRPr kumimoji="1" lang="en-US" altLang="zh-CN" sz="2800" dirty="0"/>
          </a:p>
          <a:p>
            <a:pPr lvl="1"/>
            <a:r>
              <a:rPr kumimoji="1" lang="zh-CN" altLang="en-US" sz="2800" dirty="0"/>
              <a:t>当</a:t>
            </a:r>
            <a:r>
              <a:rPr kumimoji="1" lang="en" altLang="zh-CN" sz="2800" dirty="0"/>
              <a:t>map</a:t>
            </a:r>
            <a:r>
              <a:rPr kumimoji="1" lang="zh-CN" altLang="en" sz="2800" dirty="0"/>
              <a:t>任务</a:t>
            </a:r>
            <a:r>
              <a:rPr kumimoji="1" lang="zh-CN" altLang="en-US" sz="2800" dirty="0"/>
              <a:t>较多、完成较快，并且</a:t>
            </a:r>
            <a:r>
              <a:rPr kumimoji="1" lang="en" altLang="zh-CN" sz="2800" dirty="0"/>
              <a:t>Reducer</a:t>
            </a:r>
            <a:r>
              <a:rPr kumimoji="1" lang="zh-CN" altLang="en" sz="2800" dirty="0"/>
              <a:t>的</a:t>
            </a:r>
            <a:r>
              <a:rPr kumimoji="1" lang="zh-CN" altLang="en-US" sz="2800" dirty="0"/>
              <a:t>内存和网络条件都比较好的情况下，可以调大该参数，有利于</a:t>
            </a:r>
            <a:r>
              <a:rPr kumimoji="1" lang="en-US" altLang="zh-CN" sz="2800" dirty="0"/>
              <a:t>Reducer</a:t>
            </a:r>
            <a:r>
              <a:rPr kumimoji="1" lang="zh-CN" altLang="en-US" sz="2800" dirty="0"/>
              <a:t>更快地获取自己的数据</a:t>
            </a:r>
          </a:p>
        </p:txBody>
      </p:sp>
    </p:spTree>
    <p:extLst>
      <p:ext uri="{BB962C8B-B14F-4D97-AF65-F5344CB8AC3E}">
        <p14:creationId xmlns:p14="http://schemas.microsoft.com/office/powerpoint/2010/main" val="531264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D539D-F69F-2F45-B48D-827BBAE66AA9}"/>
              </a:ext>
            </a:extLst>
          </p:cNvPr>
          <p:cNvSpPr>
            <a:spLocks noGrp="1"/>
          </p:cNvSpPr>
          <p:nvPr>
            <p:ph type="title"/>
          </p:nvPr>
        </p:nvSpPr>
        <p:spPr>
          <a:xfrm>
            <a:off x="0" y="-27384"/>
            <a:ext cx="12192000" cy="1143000"/>
          </a:xfrm>
        </p:spPr>
        <p:txBody>
          <a:bodyPr/>
          <a:lstStyle/>
          <a:p>
            <a:r>
              <a:rPr kumimoji="1" lang="en-US" altLang="zh-CN" sz="4800" b="1" dirty="0">
                <a:solidFill>
                  <a:srgbClr val="2431FF"/>
                </a:solidFill>
              </a:rPr>
              <a:t>Shuffle</a:t>
            </a:r>
            <a:r>
              <a:rPr kumimoji="1" lang="zh-CN" altLang="en-US" sz="4800" b="1" dirty="0">
                <a:solidFill>
                  <a:srgbClr val="2431FF"/>
                </a:solidFill>
              </a:rPr>
              <a:t>阶段</a:t>
            </a:r>
            <a:r>
              <a:rPr kumimoji="1" lang="en-US" altLang="zh-CN" sz="4800" b="1" dirty="0">
                <a:solidFill>
                  <a:srgbClr val="2431FF"/>
                </a:solidFill>
              </a:rPr>
              <a:t>-Copy</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DD3F9E74-32DE-5C4D-B226-DE282A3A7F06}"/>
              </a:ext>
            </a:extLst>
          </p:cNvPr>
          <p:cNvSpPr>
            <a:spLocks noGrp="1"/>
          </p:cNvSpPr>
          <p:nvPr>
            <p:ph idx="1"/>
          </p:nvPr>
        </p:nvSpPr>
        <p:spPr>
          <a:xfrm>
            <a:off x="127685" y="1166018"/>
            <a:ext cx="11907795" cy="5321279"/>
          </a:xfrm>
        </p:spPr>
        <p:txBody>
          <a:bodyPr/>
          <a:lstStyle/>
          <a:p>
            <a:r>
              <a:rPr lang="en" altLang="zh-CN" sz="3200" dirty="0"/>
              <a:t>Reduce</a:t>
            </a:r>
            <a:r>
              <a:rPr lang="zh-CN" altLang="en" sz="3200" dirty="0"/>
              <a:t>数据</a:t>
            </a:r>
            <a:r>
              <a:rPr lang="zh-CN" altLang="en-US" sz="3200" dirty="0"/>
              <a:t>获取过程中的异常情况</a:t>
            </a:r>
            <a:endParaRPr lang="en-US" altLang="zh-CN" sz="3200" dirty="0"/>
          </a:p>
          <a:p>
            <a:pPr lvl="1"/>
            <a:r>
              <a:rPr lang="en" altLang="zh-CN" sz="2800" dirty="0"/>
              <a:t>Reduce</a:t>
            </a:r>
            <a:r>
              <a:rPr lang="zh-CN" altLang="en" sz="2800" dirty="0"/>
              <a:t>任务</a:t>
            </a:r>
            <a:r>
              <a:rPr lang="zh-CN" altLang="en-US" sz="2800" dirty="0"/>
              <a:t>的每一个获取线程在获取某个</a:t>
            </a:r>
            <a:r>
              <a:rPr lang="en" altLang="zh-CN" sz="2800" dirty="0"/>
              <a:t>map</a:t>
            </a:r>
            <a:r>
              <a:rPr lang="zh-CN" altLang="en-US" sz="2800" dirty="0"/>
              <a:t>数据的时候，有可能因为该</a:t>
            </a:r>
            <a:r>
              <a:rPr lang="en" altLang="zh-CN" sz="2800" dirty="0"/>
              <a:t>map</a:t>
            </a:r>
            <a:r>
              <a:rPr lang="zh-CN" altLang="en" sz="2800" dirty="0"/>
              <a:t>的</a:t>
            </a:r>
            <a:r>
              <a:rPr lang="zh-CN" altLang="en-US" sz="2800" dirty="0"/>
              <a:t>中间结果所在节点发生故障、中间结果的文件丢失或者网络瞬断等情况，导致</a:t>
            </a:r>
            <a:r>
              <a:rPr lang="en" altLang="zh-CN" sz="2800" dirty="0"/>
              <a:t>reduce</a:t>
            </a:r>
            <a:r>
              <a:rPr lang="zh-CN" altLang="en-US" sz="2800" dirty="0"/>
              <a:t>的数据获取失败</a:t>
            </a:r>
            <a:endParaRPr lang="en-US" altLang="zh-CN" sz="2800" dirty="0"/>
          </a:p>
          <a:p>
            <a:pPr lvl="1"/>
            <a:r>
              <a:rPr lang="en" altLang="zh-CN" sz="2800" dirty="0"/>
              <a:t>Reduce</a:t>
            </a:r>
            <a:r>
              <a:rPr lang="zh-CN" altLang="en-US" sz="2800" dirty="0"/>
              <a:t>的获取线程并不会无休止的等待下去，当一定时间后获取仍然失败，那么就会放弃这次获取，并在随后尝试从另外的地方获取（这段时间</a:t>
            </a:r>
            <a:r>
              <a:rPr lang="en" altLang="zh-CN" sz="2800" dirty="0"/>
              <a:t>map</a:t>
            </a:r>
            <a:r>
              <a:rPr lang="zh-CN" altLang="en" sz="2800" dirty="0"/>
              <a:t>任务</a:t>
            </a:r>
            <a:r>
              <a:rPr lang="zh-CN" altLang="en-US" sz="2800" dirty="0"/>
              <a:t>可能会重新运行）</a:t>
            </a:r>
            <a:endParaRPr lang="en-US" altLang="zh-CN" sz="2800" dirty="0"/>
          </a:p>
          <a:p>
            <a:pPr lvl="1"/>
            <a:r>
              <a:rPr lang="en" altLang="zh-CN" sz="2800" dirty="0"/>
              <a:t>Reduce</a:t>
            </a:r>
            <a:r>
              <a:rPr lang="zh-CN" altLang="en-US" sz="2800" dirty="0"/>
              <a:t>获取线程的最大的获取时间段是可以通过</a:t>
            </a:r>
            <a:r>
              <a:rPr lang="en" altLang="zh-CN" sz="2800" dirty="0" err="1"/>
              <a:t>mapreduce.reduce.shuffle.read.timeout</a:t>
            </a:r>
            <a:r>
              <a:rPr lang="zh-CN" altLang="en" sz="2800" dirty="0"/>
              <a:t>（</a:t>
            </a:r>
            <a:r>
              <a:rPr lang="en" altLang="zh-CN" sz="2800" dirty="0"/>
              <a:t>default</a:t>
            </a:r>
            <a:r>
              <a:rPr lang="zh-CN" altLang="en-US" sz="2800" dirty="0"/>
              <a:t>：</a:t>
            </a:r>
            <a:r>
              <a:rPr lang="en" altLang="zh-CN" sz="2800" dirty="0"/>
              <a:t>180</a:t>
            </a:r>
            <a:r>
              <a:rPr lang="zh-CN" altLang="en-US" sz="2800" dirty="0"/>
              <a:t>秒）调整。如果集群环境的网络本身是瓶颈，那么用户可以通过调大这个参数来避免</a:t>
            </a:r>
            <a:r>
              <a:rPr lang="en" altLang="zh-CN" sz="2800" dirty="0"/>
              <a:t>reduce</a:t>
            </a:r>
            <a:r>
              <a:rPr lang="zh-CN" altLang="en-US" sz="2800" dirty="0"/>
              <a:t>下载线程被误判为失败的情况，这也是企业级集群中的常用策略</a:t>
            </a:r>
            <a:endParaRPr lang="en-US" altLang="zh-CN" sz="2800" dirty="0"/>
          </a:p>
        </p:txBody>
      </p:sp>
    </p:spTree>
    <p:extLst>
      <p:ext uri="{BB962C8B-B14F-4D97-AF65-F5344CB8AC3E}">
        <p14:creationId xmlns:p14="http://schemas.microsoft.com/office/powerpoint/2010/main" val="1008514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b="1" dirty="0">
                <a:solidFill>
                  <a:srgbClr val="233D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189470" y="1166018"/>
            <a:ext cx="11734799" cy="5691982"/>
          </a:xfrm>
        </p:spPr>
        <p:txBody>
          <a:bodyPr>
            <a:normAutofit/>
          </a:bodyPr>
          <a:lstStyle/>
          <a:p>
            <a:pPr>
              <a:spcBef>
                <a:spcPts val="0"/>
              </a:spcBef>
              <a:spcAft>
                <a:spcPts val="1200"/>
              </a:spcAft>
            </a:pPr>
            <a:r>
              <a:rPr kumimoji="1" lang="zh-CN" altLang="en-US" sz="3200" dirty="0"/>
              <a:t>分布式数据处理基本概念</a:t>
            </a:r>
            <a:endParaRPr kumimoji="1" lang="en-US" altLang="zh-CN" sz="3200" dirty="0"/>
          </a:p>
          <a:p>
            <a:pPr>
              <a:spcBef>
                <a:spcPts val="0"/>
              </a:spcBef>
              <a:spcAft>
                <a:spcPts val="1200"/>
              </a:spcAft>
            </a:pPr>
            <a:r>
              <a:rPr kumimoji="1" lang="zh-CN" altLang="en-US" sz="3200" dirty="0">
                <a:solidFill>
                  <a:srgbClr val="FF0000"/>
                </a:solidFill>
              </a:rPr>
              <a:t>分布式数据处理模式：批处理与流处理</a:t>
            </a:r>
            <a:endParaRPr kumimoji="1" lang="en-US" altLang="zh-CN" sz="3200" dirty="0">
              <a:solidFill>
                <a:srgbClr val="FF0000"/>
              </a:solidFill>
            </a:endParaRPr>
          </a:p>
          <a:p>
            <a:pPr>
              <a:spcBef>
                <a:spcPts val="0"/>
              </a:spcBef>
              <a:spcAft>
                <a:spcPts val="1200"/>
              </a:spcAft>
            </a:pPr>
            <a:r>
              <a:rPr kumimoji="1" lang="zh-CN" altLang="en-US" sz="3200" dirty="0"/>
              <a:t>批处理计算模型：</a:t>
            </a:r>
            <a:r>
              <a:rPr kumimoji="1" lang="en-US" altLang="zh-CN" sz="3200" dirty="0"/>
              <a:t>MapReduce</a:t>
            </a:r>
          </a:p>
          <a:p>
            <a:pPr lvl="1">
              <a:spcBef>
                <a:spcPts val="0"/>
              </a:spcBef>
              <a:spcAft>
                <a:spcPts val="1200"/>
              </a:spcAft>
            </a:pPr>
            <a:r>
              <a:rPr kumimoji="1" lang="en-US" altLang="zh-CN" sz="2800" dirty="0"/>
              <a:t>MapReduce</a:t>
            </a:r>
            <a:r>
              <a:rPr kumimoji="1" lang="zh-CN" altLang="en-US" sz="2800" dirty="0"/>
              <a:t>基本概念</a:t>
            </a:r>
            <a:endParaRPr kumimoji="1" lang="en-US" altLang="zh-CN" sz="2800" dirty="0"/>
          </a:p>
          <a:p>
            <a:pPr lvl="1">
              <a:spcBef>
                <a:spcPts val="0"/>
              </a:spcBef>
              <a:spcAft>
                <a:spcPts val="1200"/>
              </a:spcAft>
            </a:pPr>
            <a:r>
              <a:rPr kumimoji="1" lang="en-US" altLang="zh-CN" sz="2800" dirty="0"/>
              <a:t>MapReduce</a:t>
            </a:r>
            <a:r>
              <a:rPr kumimoji="1" lang="zh-CN" altLang="en-US" sz="2800" dirty="0"/>
              <a:t>框架</a:t>
            </a:r>
            <a:endParaRPr kumimoji="1" lang="en-US" altLang="zh-CN" sz="2800" dirty="0"/>
          </a:p>
          <a:p>
            <a:pPr lvl="1">
              <a:spcBef>
                <a:spcPts val="0"/>
              </a:spcBef>
              <a:spcAft>
                <a:spcPts val="1200"/>
              </a:spcAft>
            </a:pPr>
            <a:r>
              <a:rPr kumimoji="1" lang="en-US" altLang="zh-CN" sz="2800" dirty="0"/>
              <a:t>MapReduce</a:t>
            </a:r>
            <a:r>
              <a:rPr kumimoji="1" lang="zh-CN" altLang="en-US" sz="2800" dirty="0"/>
              <a:t>底层设计</a:t>
            </a:r>
            <a:endParaRPr kumimoji="1" lang="en-US" altLang="zh-CN" sz="2800" dirty="0"/>
          </a:p>
          <a:p>
            <a:pPr lvl="1">
              <a:spcBef>
                <a:spcPts val="0"/>
              </a:spcBef>
              <a:spcAft>
                <a:spcPts val="1200"/>
              </a:spcAft>
            </a:pPr>
            <a:r>
              <a:rPr kumimoji="1" lang="en-US" altLang="zh-CN" sz="2800" dirty="0"/>
              <a:t>MapReduce</a:t>
            </a:r>
            <a:r>
              <a:rPr kumimoji="1" lang="zh-CN" altLang="en-US" sz="2800" dirty="0"/>
              <a:t>的多平台实现</a:t>
            </a:r>
            <a:endParaRPr kumimoji="1" lang="en-US" altLang="zh-CN" sz="2800" dirty="0"/>
          </a:p>
          <a:p>
            <a:pPr>
              <a:spcBef>
                <a:spcPts val="0"/>
              </a:spcBef>
              <a:spcAft>
                <a:spcPts val="1200"/>
              </a:spcAft>
            </a:pPr>
            <a:r>
              <a:rPr kumimoji="1" lang="zh-CN" altLang="en-US" sz="3200" dirty="0"/>
              <a:t>讨论和总结</a:t>
            </a:r>
          </a:p>
        </p:txBody>
      </p:sp>
    </p:spTree>
    <p:extLst>
      <p:ext uri="{BB962C8B-B14F-4D97-AF65-F5344CB8AC3E}">
        <p14:creationId xmlns:p14="http://schemas.microsoft.com/office/powerpoint/2010/main" val="669136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B5AED-41B6-C941-8522-94F323D23FB0}"/>
              </a:ext>
            </a:extLst>
          </p:cNvPr>
          <p:cNvSpPr>
            <a:spLocks noGrp="1"/>
          </p:cNvSpPr>
          <p:nvPr>
            <p:ph type="title"/>
          </p:nvPr>
        </p:nvSpPr>
        <p:spPr/>
        <p:txBody>
          <a:bodyPr/>
          <a:lstStyle/>
          <a:p>
            <a:r>
              <a:rPr kumimoji="1" lang="en-US" altLang="zh-CN" sz="4800" b="1" dirty="0">
                <a:solidFill>
                  <a:srgbClr val="2431FF"/>
                </a:solidFill>
              </a:rPr>
              <a:t>Shuffle</a:t>
            </a:r>
            <a:r>
              <a:rPr kumimoji="1" lang="zh-CN" altLang="en-US" sz="4800" b="1" dirty="0">
                <a:solidFill>
                  <a:srgbClr val="2431FF"/>
                </a:solidFill>
              </a:rPr>
              <a:t>阶段</a:t>
            </a:r>
            <a:r>
              <a:rPr kumimoji="1" lang="en-US" altLang="zh-CN" sz="4800" b="1" dirty="0">
                <a:solidFill>
                  <a:srgbClr val="2431FF"/>
                </a:solidFill>
              </a:rPr>
              <a:t>-</a:t>
            </a:r>
            <a:r>
              <a:rPr kumimoji="1" lang="en-US" altLang="zh-CN" sz="4800" b="1" dirty="0" err="1">
                <a:solidFill>
                  <a:srgbClr val="2431FF"/>
                </a:solidFill>
              </a:rPr>
              <a:t>MergeSort</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327D3E80-C776-BB4E-9DBB-5B59E066C54F}"/>
              </a:ext>
            </a:extLst>
          </p:cNvPr>
          <p:cNvSpPr>
            <a:spLocks noGrp="1"/>
          </p:cNvSpPr>
          <p:nvPr>
            <p:ph idx="1"/>
          </p:nvPr>
        </p:nvSpPr>
        <p:spPr>
          <a:xfrm>
            <a:off x="140043" y="1166018"/>
            <a:ext cx="11932508" cy="4802296"/>
          </a:xfrm>
        </p:spPr>
        <p:txBody>
          <a:bodyPr/>
          <a:lstStyle/>
          <a:p>
            <a:r>
              <a:rPr lang="zh-CN" altLang="en-US" sz="3200" dirty="0"/>
              <a:t>该步骤将</a:t>
            </a:r>
            <a:r>
              <a:rPr lang="zh-CN" altLang="en" sz="3200" dirty="0"/>
              <a:t>与</a:t>
            </a:r>
            <a:r>
              <a:rPr lang="en" altLang="zh-CN" sz="3200" dirty="0"/>
              <a:t>map</a:t>
            </a:r>
            <a:r>
              <a:rPr lang="zh-CN" altLang="en-US" sz="3200" dirty="0"/>
              <a:t>端的</a:t>
            </a:r>
            <a:r>
              <a:rPr lang="en" altLang="zh-CN" sz="3200" dirty="0"/>
              <a:t>merge</a:t>
            </a:r>
            <a:r>
              <a:rPr lang="zh-CN" altLang="en-US" sz="3200" dirty="0"/>
              <a:t>动作类似，</a:t>
            </a:r>
            <a:r>
              <a:rPr lang="en" altLang="zh-CN" sz="3200" dirty="0"/>
              <a:t>copy</a:t>
            </a:r>
            <a:r>
              <a:rPr lang="zh-CN" altLang="en" sz="3200" dirty="0"/>
              <a:t>步骤</a:t>
            </a:r>
            <a:r>
              <a:rPr lang="zh-CN" altLang="en-US" sz="3200" dirty="0"/>
              <a:t>过来的数据会先放入内存缓冲区中，然后当使用内存达到一定量的时候才触发</a:t>
            </a:r>
            <a:r>
              <a:rPr lang="en" altLang="zh-CN" sz="3200" dirty="0"/>
              <a:t>spill</a:t>
            </a:r>
            <a:r>
              <a:rPr lang="zh-CN" altLang="en" sz="3200" dirty="0"/>
              <a:t>操作</a:t>
            </a:r>
            <a:r>
              <a:rPr lang="zh-CN" altLang="en-US" sz="3200" dirty="0"/>
              <a:t>并写入磁盘</a:t>
            </a:r>
            <a:endParaRPr lang="en-US" altLang="zh-CN" sz="3200" dirty="0"/>
          </a:p>
          <a:p>
            <a:r>
              <a:rPr kumimoji="1" lang="zh-CN" altLang="en-US" sz="3200" dirty="0"/>
              <a:t>内存缓冲区的大小与</a:t>
            </a:r>
            <a:r>
              <a:rPr kumimoji="1" lang="en-US" altLang="zh-CN" sz="3200" dirty="0"/>
              <a:t>JVM</a:t>
            </a:r>
            <a:r>
              <a:rPr kumimoji="1" lang="zh-CN" altLang="en-US" sz="3200" dirty="0"/>
              <a:t>相关联，由</a:t>
            </a:r>
            <a:r>
              <a:rPr lang="en" altLang="zh-CN" sz="3200" dirty="0" err="1"/>
              <a:t>mapreduce.reduce.shuffle.input.buffer.percent</a:t>
            </a:r>
            <a:r>
              <a:rPr lang="zh-CN" altLang="en-US" sz="3200" dirty="0"/>
              <a:t>（</a:t>
            </a:r>
            <a:r>
              <a:rPr lang="en-US" altLang="zh-CN" sz="3200" dirty="0"/>
              <a:t>default:0.7</a:t>
            </a:r>
            <a:r>
              <a:rPr lang="zh-CN" altLang="en-US" sz="3200" dirty="0"/>
              <a:t>）调整，默认是占</a:t>
            </a:r>
            <a:r>
              <a:rPr lang="en-US" altLang="zh-CN" sz="3200" dirty="0"/>
              <a:t>JVM</a:t>
            </a:r>
            <a:r>
              <a:rPr lang="zh-CN" altLang="en-US" sz="3200" dirty="0"/>
              <a:t>的堆大小的</a:t>
            </a:r>
            <a:r>
              <a:rPr lang="en-US" altLang="zh-CN" sz="3200" dirty="0"/>
              <a:t>70%</a:t>
            </a:r>
          </a:p>
          <a:p>
            <a:r>
              <a:rPr lang="zh-CN" altLang="en-US" sz="3200" dirty="0"/>
              <a:t>内存到磁盘</a:t>
            </a:r>
            <a:r>
              <a:rPr lang="en" altLang="zh-CN" sz="3200" dirty="0"/>
              <a:t>merge</a:t>
            </a:r>
            <a:r>
              <a:rPr lang="zh-CN" altLang="en-US" sz="3200" dirty="0"/>
              <a:t>的启动阈值可以通过</a:t>
            </a:r>
            <a:r>
              <a:rPr lang="en" altLang="zh-CN" sz="3200" dirty="0" err="1"/>
              <a:t>mapreduce.reduce.shuffle.merge.percent</a:t>
            </a:r>
            <a:r>
              <a:rPr lang="zh-CN" altLang="en" sz="3200" dirty="0"/>
              <a:t>（</a:t>
            </a:r>
            <a:r>
              <a:rPr lang="en" altLang="zh-CN" sz="3200" dirty="0"/>
              <a:t>default</a:t>
            </a:r>
            <a:r>
              <a:rPr lang="en-US" altLang="zh-CN" sz="3200" dirty="0"/>
              <a:t>:</a:t>
            </a:r>
            <a:r>
              <a:rPr lang="en" altLang="zh-CN" sz="3200" dirty="0"/>
              <a:t>0.66</a:t>
            </a:r>
            <a:r>
              <a:rPr lang="zh-CN" altLang="en" sz="3200" dirty="0"/>
              <a:t>）</a:t>
            </a:r>
            <a:r>
              <a:rPr lang="zh-CN" altLang="en-US" sz="3200" dirty="0"/>
              <a:t>配置，与</a:t>
            </a:r>
            <a:r>
              <a:rPr lang="en-US" altLang="zh-CN" sz="3200" dirty="0"/>
              <a:t>map</a:t>
            </a:r>
            <a:r>
              <a:rPr lang="zh-CN" altLang="en-US" sz="3200" dirty="0"/>
              <a:t>端类似</a:t>
            </a:r>
            <a:endParaRPr kumimoji="1" lang="zh-CN" altLang="en-US" sz="3200" dirty="0"/>
          </a:p>
        </p:txBody>
      </p:sp>
    </p:spTree>
    <p:extLst>
      <p:ext uri="{BB962C8B-B14F-4D97-AF65-F5344CB8AC3E}">
        <p14:creationId xmlns:p14="http://schemas.microsoft.com/office/powerpoint/2010/main" val="531516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B5AED-41B6-C941-8522-94F323D23FB0}"/>
              </a:ext>
            </a:extLst>
          </p:cNvPr>
          <p:cNvSpPr>
            <a:spLocks noGrp="1"/>
          </p:cNvSpPr>
          <p:nvPr>
            <p:ph type="title"/>
          </p:nvPr>
        </p:nvSpPr>
        <p:spPr/>
        <p:txBody>
          <a:bodyPr/>
          <a:lstStyle/>
          <a:p>
            <a:r>
              <a:rPr kumimoji="1" lang="en-US" altLang="zh-CN" sz="4800" b="1" dirty="0">
                <a:solidFill>
                  <a:srgbClr val="2431FF"/>
                </a:solidFill>
              </a:rPr>
              <a:t>Shuffle</a:t>
            </a:r>
            <a:r>
              <a:rPr kumimoji="1" lang="zh-CN" altLang="en-US" sz="4800" b="1" dirty="0">
                <a:solidFill>
                  <a:srgbClr val="2431FF"/>
                </a:solidFill>
              </a:rPr>
              <a:t>阶段</a:t>
            </a:r>
            <a:r>
              <a:rPr kumimoji="1" lang="en-US" altLang="zh-CN" sz="4800" b="1" dirty="0">
                <a:solidFill>
                  <a:srgbClr val="2431FF"/>
                </a:solidFill>
              </a:rPr>
              <a:t>-</a:t>
            </a:r>
            <a:r>
              <a:rPr kumimoji="1" lang="en-US" altLang="zh-CN" sz="4800" b="1" dirty="0" err="1">
                <a:solidFill>
                  <a:srgbClr val="2431FF"/>
                </a:solidFill>
              </a:rPr>
              <a:t>MergeSort</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327D3E80-C776-BB4E-9DBB-5B59E066C54F}"/>
              </a:ext>
            </a:extLst>
          </p:cNvPr>
          <p:cNvSpPr>
            <a:spLocks noGrp="1"/>
          </p:cNvSpPr>
          <p:nvPr>
            <p:ph idx="1"/>
          </p:nvPr>
        </p:nvSpPr>
        <p:spPr>
          <a:xfrm>
            <a:off x="102973" y="1166018"/>
            <a:ext cx="11957222" cy="5580771"/>
          </a:xfrm>
        </p:spPr>
        <p:txBody>
          <a:bodyPr>
            <a:normAutofit lnSpcReduction="10000"/>
          </a:bodyPr>
          <a:lstStyle/>
          <a:p>
            <a:r>
              <a:rPr kumimoji="1" lang="en-US" altLang="zh-CN" sz="3200" dirty="0"/>
              <a:t>merge</a:t>
            </a:r>
            <a:r>
              <a:rPr kumimoji="1" lang="zh-CN" altLang="en-US" sz="3200" dirty="0"/>
              <a:t>有三种方式</a:t>
            </a:r>
            <a:endParaRPr kumimoji="1" lang="en-US" altLang="zh-CN" sz="3200" dirty="0"/>
          </a:p>
          <a:p>
            <a:pPr lvl="1"/>
            <a:r>
              <a:rPr lang="zh-CN" altLang="en-US" sz="2800" dirty="0"/>
              <a:t>内存到内存（</a:t>
            </a:r>
            <a:r>
              <a:rPr lang="en" altLang="zh-CN" sz="2800" dirty="0" err="1"/>
              <a:t>memToMemMerger</a:t>
            </a:r>
            <a:r>
              <a:rPr lang="zh-CN" altLang="en-US" sz="2800" dirty="0"/>
              <a:t>）：将内存中的</a:t>
            </a:r>
            <a:r>
              <a:rPr lang="en-US" altLang="zh-CN" sz="2800" dirty="0"/>
              <a:t>map</a:t>
            </a:r>
            <a:r>
              <a:rPr lang="zh-CN" altLang="en-US" sz="2800" dirty="0"/>
              <a:t>输出合并，直接写入内存。由于内存大小限制，默认关闭，可以通过</a:t>
            </a:r>
            <a:r>
              <a:rPr lang="en" altLang="zh-CN" sz="2800" dirty="0" err="1"/>
              <a:t>mapreduce.reduce.merge.memtomem.enabled</a:t>
            </a:r>
            <a:r>
              <a:rPr lang="en" altLang="zh-CN" sz="2800" dirty="0"/>
              <a:t>(</a:t>
            </a:r>
            <a:r>
              <a:rPr lang="en" altLang="zh-CN" sz="2800" dirty="0" err="1"/>
              <a:t>default:false</a:t>
            </a:r>
            <a:r>
              <a:rPr lang="en" altLang="zh-CN" sz="2800" dirty="0"/>
              <a:t>)</a:t>
            </a:r>
            <a:r>
              <a:rPr lang="zh-CN" altLang="en-US" sz="2800" dirty="0"/>
              <a:t>打开</a:t>
            </a:r>
            <a:endParaRPr lang="en-US" altLang="zh-CN" sz="2800" dirty="0"/>
          </a:p>
          <a:p>
            <a:pPr lvl="1"/>
            <a:r>
              <a:rPr lang="zh-CN" altLang="en-US" sz="2800" dirty="0"/>
              <a:t>内存中</a:t>
            </a:r>
            <a:r>
              <a:rPr lang="en" altLang="zh-CN" sz="2800" dirty="0"/>
              <a:t>Merge</a:t>
            </a:r>
            <a:r>
              <a:rPr lang="zh-CN" altLang="en" sz="2800" dirty="0"/>
              <a:t>（</a:t>
            </a:r>
            <a:r>
              <a:rPr lang="en" altLang="zh-CN" sz="2800" dirty="0" err="1"/>
              <a:t>inMemoryMerger</a:t>
            </a:r>
            <a:r>
              <a:rPr lang="zh-CN" altLang="en-US" sz="2800" dirty="0"/>
              <a:t>）：当缓冲区中数据达到阈值时，这些数据在内存中被合并、写入磁盘</a:t>
            </a:r>
            <a:endParaRPr lang="en" altLang="zh-CN" sz="2800" dirty="0"/>
          </a:p>
          <a:p>
            <a:pPr lvl="1"/>
            <a:r>
              <a:rPr lang="zh-CN" altLang="en-US" sz="2800" dirty="0"/>
              <a:t>磁盘上</a:t>
            </a:r>
            <a:r>
              <a:rPr lang="en" altLang="zh-CN" sz="2800" dirty="0"/>
              <a:t>Merge</a:t>
            </a:r>
            <a:r>
              <a:rPr lang="zh-CN" altLang="en" sz="2800" dirty="0"/>
              <a:t>（</a:t>
            </a:r>
            <a:r>
              <a:rPr lang="en" altLang="zh-CN" sz="2800" dirty="0" err="1"/>
              <a:t>onDiskMerger</a:t>
            </a:r>
            <a:r>
              <a:rPr lang="zh-CN" altLang="en-US" sz="2800" dirty="0"/>
              <a:t>），又分为两类</a:t>
            </a:r>
            <a:endParaRPr lang="en-US" altLang="zh-CN" sz="2800" dirty="0"/>
          </a:p>
          <a:p>
            <a:pPr lvl="2"/>
            <a:r>
              <a:rPr lang="en" altLang="zh-CN" sz="2400" dirty="0"/>
              <a:t>Copy</a:t>
            </a:r>
            <a:r>
              <a:rPr lang="zh-CN" altLang="en-US" sz="2400" dirty="0"/>
              <a:t>过程中磁盘</a:t>
            </a:r>
            <a:r>
              <a:rPr lang="en" altLang="zh-CN" sz="2400" dirty="0"/>
              <a:t>Merge</a:t>
            </a:r>
            <a:r>
              <a:rPr lang="zh-CN" altLang="en-US" sz="2400" dirty="0"/>
              <a:t>：在</a:t>
            </a:r>
            <a:r>
              <a:rPr lang="en-US" altLang="zh-CN" sz="2400" dirty="0"/>
              <a:t>copy</a:t>
            </a:r>
            <a:r>
              <a:rPr lang="zh-CN" altLang="en-US" sz="2400" dirty="0"/>
              <a:t>的过程中，一个后台线程会把这些文件合并为更大的、有序的文件。如果</a:t>
            </a:r>
            <a:r>
              <a:rPr lang="en" altLang="zh-CN" sz="2400" dirty="0"/>
              <a:t>map</a:t>
            </a:r>
            <a:r>
              <a:rPr lang="zh-CN" altLang="en-US" sz="2400" dirty="0"/>
              <a:t>的输出进行了压缩，则先解压。该过程主要是为了减少最终合并的工作量</a:t>
            </a:r>
            <a:endParaRPr lang="en-US" altLang="zh-CN" sz="2400" dirty="0"/>
          </a:p>
          <a:p>
            <a:pPr lvl="2"/>
            <a:r>
              <a:rPr lang="zh-CN" altLang="en-US" sz="2400" dirty="0"/>
              <a:t>最终磁盘</a:t>
            </a:r>
            <a:r>
              <a:rPr lang="en" altLang="zh-CN" sz="2400" dirty="0"/>
              <a:t>Merge</a:t>
            </a:r>
            <a:r>
              <a:rPr lang="zh-CN" altLang="en-US" sz="2400" dirty="0"/>
              <a:t>：当</a:t>
            </a:r>
            <a:r>
              <a:rPr lang="en-US" altLang="zh-CN" sz="2400" dirty="0"/>
              <a:t>copy</a:t>
            </a:r>
            <a:r>
              <a:rPr lang="zh-CN" altLang="en-US" sz="2400" dirty="0"/>
              <a:t>全部完成之后，所有数据被最后合并成一个整体有序的文件，作为</a:t>
            </a:r>
            <a:r>
              <a:rPr lang="en" altLang="zh-CN" sz="2400" dirty="0"/>
              <a:t>reduce</a:t>
            </a:r>
            <a:r>
              <a:rPr lang="zh-CN" altLang="en-US" sz="2400" dirty="0"/>
              <a:t>任务的输入。这个合并过程是一轮一轮进行的，最后一轮的合并结果直接推送给</a:t>
            </a:r>
            <a:r>
              <a:rPr lang="en" altLang="zh-CN" sz="2400" dirty="0"/>
              <a:t>reduce</a:t>
            </a:r>
            <a:r>
              <a:rPr lang="zh-CN" altLang="en-US" sz="2400" dirty="0"/>
              <a:t>作为输入，节省了一次磁盘</a:t>
            </a:r>
            <a:r>
              <a:rPr lang="en-US" altLang="zh-CN" sz="2400" dirty="0"/>
              <a:t>I/O</a:t>
            </a:r>
            <a:r>
              <a:rPr lang="zh-CN" altLang="en-US" sz="2400" dirty="0"/>
              <a:t>。因此最后</a:t>
            </a:r>
            <a:r>
              <a:rPr lang="en-US" altLang="zh-CN" sz="2400" dirty="0"/>
              <a:t>reduce</a:t>
            </a:r>
            <a:r>
              <a:rPr lang="zh-CN" altLang="en-US" sz="2400" dirty="0"/>
              <a:t>的输入数据有磁盘和内存两个来源</a:t>
            </a:r>
            <a:endParaRPr kumimoji="1" lang="zh-CN" altLang="en-US" sz="2400" dirty="0"/>
          </a:p>
        </p:txBody>
      </p:sp>
    </p:spTree>
    <p:extLst>
      <p:ext uri="{BB962C8B-B14F-4D97-AF65-F5344CB8AC3E}">
        <p14:creationId xmlns:p14="http://schemas.microsoft.com/office/powerpoint/2010/main" val="3323230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4177E-6D7F-D242-82BF-3C66080DC4FC}"/>
              </a:ext>
            </a:extLst>
          </p:cNvPr>
          <p:cNvSpPr>
            <a:spLocks noGrp="1"/>
          </p:cNvSpPr>
          <p:nvPr>
            <p:ph type="title"/>
          </p:nvPr>
        </p:nvSpPr>
        <p:spPr/>
        <p:txBody>
          <a:bodyPr/>
          <a:lstStyle/>
          <a:p>
            <a:r>
              <a:rPr kumimoji="1" lang="en-US" altLang="zh-CN" sz="4800" b="1" dirty="0">
                <a:solidFill>
                  <a:srgbClr val="2431FF"/>
                </a:solidFill>
              </a:rPr>
              <a:t>Reduce</a:t>
            </a:r>
            <a:r>
              <a:rPr kumimoji="1" lang="zh-CN" altLang="en-US" sz="4800" b="1" dirty="0">
                <a:solidFill>
                  <a:srgbClr val="2431FF"/>
                </a:solidFill>
              </a:rPr>
              <a:t>端</a:t>
            </a:r>
          </a:p>
        </p:txBody>
      </p:sp>
      <p:sp>
        <p:nvSpPr>
          <p:cNvPr id="3" name="内容占位符 2">
            <a:extLst>
              <a:ext uri="{FF2B5EF4-FFF2-40B4-BE49-F238E27FC236}">
                <a16:creationId xmlns:a16="http://schemas.microsoft.com/office/drawing/2014/main" id="{1F7E573B-6128-4A4B-BBB2-C52342A7090E}"/>
              </a:ext>
            </a:extLst>
          </p:cNvPr>
          <p:cNvSpPr>
            <a:spLocks noGrp="1"/>
          </p:cNvSpPr>
          <p:nvPr>
            <p:ph idx="1"/>
          </p:nvPr>
        </p:nvSpPr>
        <p:spPr>
          <a:xfrm>
            <a:off x="90615" y="1166018"/>
            <a:ext cx="11944865" cy="4525963"/>
          </a:xfrm>
        </p:spPr>
        <p:txBody>
          <a:bodyPr>
            <a:normAutofit/>
          </a:bodyPr>
          <a:lstStyle/>
          <a:p>
            <a:pPr>
              <a:lnSpc>
                <a:spcPct val="120000"/>
              </a:lnSpc>
            </a:pPr>
            <a:r>
              <a:rPr lang="zh-CN" altLang="en-US" sz="3200" dirty="0"/>
              <a:t>当数据全部准备完毕后，就会进入最后的</a:t>
            </a:r>
            <a:r>
              <a:rPr lang="en" altLang="zh-CN" sz="3200" dirty="0"/>
              <a:t>reduce</a:t>
            </a:r>
            <a:r>
              <a:rPr lang="zh-CN" altLang="en-US" sz="3200" dirty="0"/>
              <a:t>计算阶段</a:t>
            </a:r>
            <a:endParaRPr lang="en-US" altLang="zh-CN" sz="3200" dirty="0"/>
          </a:p>
          <a:p>
            <a:pPr>
              <a:lnSpc>
                <a:spcPct val="120000"/>
              </a:lnSpc>
            </a:pPr>
            <a:r>
              <a:rPr lang="zh-CN" altLang="en-US" sz="3200" dirty="0"/>
              <a:t>默认情况下，</a:t>
            </a:r>
            <a:r>
              <a:rPr lang="en" altLang="zh-CN" sz="3200" dirty="0"/>
              <a:t>reduce</a:t>
            </a:r>
            <a:r>
              <a:rPr lang="zh-CN" altLang="en-US" sz="3200" dirty="0"/>
              <a:t>全部从磁盘读入需要处理数据。可以用</a:t>
            </a:r>
            <a:r>
              <a:rPr lang="en" altLang="zh-CN" sz="3200" dirty="0" err="1"/>
              <a:t>mapreduce.reduce.input.buffer.percent</a:t>
            </a:r>
            <a:r>
              <a:rPr lang="zh-CN" altLang="en" sz="3200" dirty="0"/>
              <a:t>（</a:t>
            </a:r>
            <a:r>
              <a:rPr lang="en" altLang="zh-CN" sz="3200" dirty="0"/>
              <a:t>default 0.0</a:t>
            </a:r>
            <a:r>
              <a:rPr lang="zh-CN" altLang="en" sz="3200" dirty="0"/>
              <a:t>）</a:t>
            </a:r>
            <a:r>
              <a:rPr lang="zh-CN" altLang="en-US" sz="3200" dirty="0"/>
              <a:t>来设置</a:t>
            </a:r>
            <a:r>
              <a:rPr lang="en" altLang="zh-CN" sz="3200" dirty="0"/>
              <a:t>reduce</a:t>
            </a:r>
            <a:r>
              <a:rPr lang="zh-CN" altLang="en-US" sz="3200" dirty="0"/>
              <a:t>的缓存。如果这个参数大于</a:t>
            </a:r>
            <a:r>
              <a:rPr lang="en-US" altLang="zh-CN" sz="3200" dirty="0"/>
              <a:t>0</a:t>
            </a:r>
            <a:r>
              <a:rPr lang="zh-CN" altLang="en-US" sz="3200" dirty="0"/>
              <a:t>，那么就会有一定量的数据被缓存在内存并输送给</a:t>
            </a:r>
            <a:r>
              <a:rPr lang="en" altLang="zh-CN" sz="3200" dirty="0"/>
              <a:t>reduce</a:t>
            </a:r>
            <a:endParaRPr lang="en-US" altLang="zh-CN" sz="3200" dirty="0"/>
          </a:p>
          <a:p>
            <a:pPr>
              <a:lnSpc>
                <a:spcPct val="120000"/>
              </a:lnSpc>
            </a:pPr>
            <a:r>
              <a:rPr lang="zh-CN" altLang="en-US" sz="3200" dirty="0"/>
              <a:t>当</a:t>
            </a:r>
            <a:r>
              <a:rPr lang="en" altLang="zh-CN" sz="3200" dirty="0"/>
              <a:t>reduce</a:t>
            </a:r>
            <a:r>
              <a:rPr lang="zh-CN" altLang="en-US" sz="3200" dirty="0"/>
              <a:t>计算逻辑消耗内存较小并且内存空间足够的情况下，可以调大该参数，可以有效提升性能</a:t>
            </a:r>
            <a:endParaRPr kumimoji="1" lang="zh-CN" altLang="en-US" sz="3200" dirty="0"/>
          </a:p>
        </p:txBody>
      </p:sp>
    </p:spTree>
    <p:extLst>
      <p:ext uri="{BB962C8B-B14F-4D97-AF65-F5344CB8AC3E}">
        <p14:creationId xmlns:p14="http://schemas.microsoft.com/office/powerpoint/2010/main" val="3054710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29EA9-C3A6-7841-B797-76AFAD314557}"/>
              </a:ext>
            </a:extLst>
          </p:cNvPr>
          <p:cNvSpPr>
            <a:spLocks noGrp="1"/>
          </p:cNvSpPr>
          <p:nvPr>
            <p:ph type="title"/>
          </p:nvPr>
        </p:nvSpPr>
        <p:spPr/>
        <p:txBody>
          <a:bodyPr/>
          <a:lstStyle/>
          <a:p>
            <a:r>
              <a:rPr kumimoji="1" lang="en-US" altLang="zh-CN" sz="4800" b="1" dirty="0">
                <a:solidFill>
                  <a:srgbClr val="2431FF"/>
                </a:solidFill>
              </a:rPr>
              <a:t>MapReduce</a:t>
            </a:r>
            <a:r>
              <a:rPr kumimoji="1" lang="zh-CN" altLang="en-US" sz="4800" b="1" dirty="0">
                <a:solidFill>
                  <a:srgbClr val="2431FF"/>
                </a:solidFill>
              </a:rPr>
              <a:t>底层设计</a:t>
            </a:r>
            <a:r>
              <a:rPr kumimoji="1" lang="en-US" altLang="zh-CN" sz="4800" b="1" dirty="0">
                <a:solidFill>
                  <a:srgbClr val="2431FF"/>
                </a:solidFill>
              </a:rPr>
              <a:t>-</a:t>
            </a:r>
            <a:r>
              <a:rPr kumimoji="1" lang="zh-CN" altLang="en-US" sz="4800" b="1" dirty="0">
                <a:solidFill>
                  <a:srgbClr val="2431FF"/>
                </a:solidFill>
              </a:rPr>
              <a:t>容错机制</a:t>
            </a:r>
          </a:p>
        </p:txBody>
      </p:sp>
      <p:sp>
        <p:nvSpPr>
          <p:cNvPr id="3" name="内容占位符 2">
            <a:extLst>
              <a:ext uri="{FF2B5EF4-FFF2-40B4-BE49-F238E27FC236}">
                <a16:creationId xmlns:a16="http://schemas.microsoft.com/office/drawing/2014/main" id="{B78599F3-425A-EA48-A83C-60DBBB94B35A}"/>
              </a:ext>
            </a:extLst>
          </p:cNvPr>
          <p:cNvSpPr>
            <a:spLocks noGrp="1"/>
          </p:cNvSpPr>
          <p:nvPr>
            <p:ph idx="1"/>
          </p:nvPr>
        </p:nvSpPr>
        <p:spPr>
          <a:xfrm>
            <a:off x="177113" y="1166018"/>
            <a:ext cx="11821298" cy="4525963"/>
          </a:xfrm>
        </p:spPr>
        <p:txBody>
          <a:bodyPr/>
          <a:lstStyle/>
          <a:p>
            <a:r>
              <a:rPr kumimoji="1" lang="en" altLang="zh-CN" sz="3200" dirty="0"/>
              <a:t>MapReduce</a:t>
            </a:r>
            <a:r>
              <a:rPr kumimoji="1" lang="zh-CN" altLang="en-US" sz="3200" dirty="0"/>
              <a:t>集群中使用大量的低端服务器，因此，节点硬件失效和软件出错是常态</a:t>
            </a:r>
            <a:endParaRPr kumimoji="1" lang="en-US" altLang="zh-CN" sz="3200" dirty="0"/>
          </a:p>
          <a:p>
            <a:r>
              <a:rPr kumimoji="1" lang="en-US" altLang="zh-CN" sz="3200" dirty="0"/>
              <a:t>MapReduce</a:t>
            </a:r>
            <a:r>
              <a:rPr kumimoji="1" lang="zh-CN" altLang="en-US" sz="3200" dirty="0"/>
              <a:t>提供了多级容错机制</a:t>
            </a:r>
            <a:endParaRPr kumimoji="1" lang="en-US" altLang="zh-CN" sz="3200" dirty="0"/>
          </a:p>
          <a:p>
            <a:pPr lvl="1"/>
            <a:r>
              <a:rPr kumimoji="1" lang="zh-CN" altLang="en-US" sz="2800" dirty="0"/>
              <a:t>任务失败</a:t>
            </a:r>
            <a:endParaRPr kumimoji="1" lang="en-US" altLang="zh-CN" sz="2800" dirty="0"/>
          </a:p>
          <a:p>
            <a:pPr lvl="1"/>
            <a:r>
              <a:rPr kumimoji="1" lang="en-US" altLang="zh-CN" sz="2800" dirty="0"/>
              <a:t>Application</a:t>
            </a:r>
            <a:r>
              <a:rPr kumimoji="1" lang="zh-CN" altLang="en-US" sz="2800" dirty="0"/>
              <a:t> </a:t>
            </a:r>
            <a:r>
              <a:rPr kumimoji="1" lang="en-US" altLang="zh-CN" sz="2800" dirty="0"/>
              <a:t>master</a:t>
            </a:r>
            <a:r>
              <a:rPr kumimoji="1" lang="zh-CN" altLang="en-US" sz="2800" dirty="0"/>
              <a:t>失败</a:t>
            </a:r>
            <a:endParaRPr kumimoji="1" lang="en-US" altLang="zh-CN" sz="2800" dirty="0"/>
          </a:p>
          <a:p>
            <a:pPr lvl="1"/>
            <a:r>
              <a:rPr kumimoji="1" lang="en-US" altLang="zh-CN" sz="2800" dirty="0" err="1"/>
              <a:t>TaskTracker</a:t>
            </a:r>
            <a:r>
              <a:rPr kumimoji="1" lang="zh-CN" altLang="en-US" sz="2800" dirty="0"/>
              <a:t>失败</a:t>
            </a:r>
            <a:endParaRPr kumimoji="1" lang="en-US" altLang="zh-CN" sz="2800" dirty="0"/>
          </a:p>
          <a:p>
            <a:pPr lvl="1"/>
            <a:r>
              <a:rPr kumimoji="1" lang="en-US" altLang="zh-CN" sz="2800" dirty="0" err="1"/>
              <a:t>JobTracker</a:t>
            </a:r>
            <a:r>
              <a:rPr kumimoji="1" lang="zh-CN" altLang="en-US" sz="2800" dirty="0"/>
              <a:t>失败</a:t>
            </a:r>
            <a:endParaRPr kumimoji="1" lang="en-US" altLang="zh-CN" sz="2800" dirty="0"/>
          </a:p>
        </p:txBody>
      </p:sp>
    </p:spTree>
    <p:extLst>
      <p:ext uri="{BB962C8B-B14F-4D97-AF65-F5344CB8AC3E}">
        <p14:creationId xmlns:p14="http://schemas.microsoft.com/office/powerpoint/2010/main" val="266464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29EA9-C3A6-7841-B797-76AFAD314557}"/>
              </a:ext>
            </a:extLst>
          </p:cNvPr>
          <p:cNvSpPr>
            <a:spLocks noGrp="1"/>
          </p:cNvSpPr>
          <p:nvPr>
            <p:ph type="title"/>
          </p:nvPr>
        </p:nvSpPr>
        <p:spPr/>
        <p:txBody>
          <a:bodyPr/>
          <a:lstStyle/>
          <a:p>
            <a:r>
              <a:rPr kumimoji="1" lang="zh-CN" altLang="en-US" sz="4800" b="1" dirty="0">
                <a:solidFill>
                  <a:srgbClr val="2431FF"/>
                </a:solidFill>
              </a:rPr>
              <a:t>容错机制</a:t>
            </a:r>
            <a:r>
              <a:rPr kumimoji="1" lang="en-US" altLang="zh-CN" sz="4800" b="1" dirty="0">
                <a:solidFill>
                  <a:srgbClr val="2431FF"/>
                </a:solidFill>
              </a:rPr>
              <a:t>-</a:t>
            </a:r>
            <a:r>
              <a:rPr kumimoji="1" lang="zh-CN" altLang="en-US" sz="4800" b="1" dirty="0">
                <a:solidFill>
                  <a:srgbClr val="2431FF"/>
                </a:solidFill>
              </a:rPr>
              <a:t>任务失败</a:t>
            </a:r>
          </a:p>
        </p:txBody>
      </p:sp>
      <p:sp>
        <p:nvSpPr>
          <p:cNvPr id="3" name="内容占位符 2">
            <a:extLst>
              <a:ext uri="{FF2B5EF4-FFF2-40B4-BE49-F238E27FC236}">
                <a16:creationId xmlns:a16="http://schemas.microsoft.com/office/drawing/2014/main" id="{B78599F3-425A-EA48-A83C-60DBBB94B35A}"/>
              </a:ext>
            </a:extLst>
          </p:cNvPr>
          <p:cNvSpPr>
            <a:spLocks noGrp="1"/>
          </p:cNvSpPr>
          <p:nvPr>
            <p:ph idx="1"/>
          </p:nvPr>
        </p:nvSpPr>
        <p:spPr>
          <a:xfrm>
            <a:off x="140042" y="1166018"/>
            <a:ext cx="11907795" cy="5531344"/>
          </a:xfrm>
        </p:spPr>
        <p:txBody>
          <a:bodyPr/>
          <a:lstStyle/>
          <a:p>
            <a:r>
              <a:rPr lang="zh-CN" altLang="en-US" sz="3200" dirty="0"/>
              <a:t>最常见的</a:t>
            </a:r>
            <a:r>
              <a:rPr lang="zh-CN" altLang="en" sz="3200" dirty="0"/>
              <a:t>任务</a:t>
            </a:r>
            <a:r>
              <a:rPr lang="zh-CN" altLang="en-US" sz="3200" dirty="0"/>
              <a:t>失败是在</a:t>
            </a:r>
            <a:r>
              <a:rPr lang="en" altLang="zh-CN" sz="3200" dirty="0"/>
              <a:t>map</a:t>
            </a:r>
            <a:r>
              <a:rPr lang="zh-CN" altLang="en-US" sz="3200" dirty="0"/>
              <a:t>或</a:t>
            </a:r>
            <a:r>
              <a:rPr lang="en" altLang="zh-CN" sz="3200" dirty="0"/>
              <a:t>reduce task</a:t>
            </a:r>
            <a:r>
              <a:rPr lang="zh-CN" altLang="en-US" sz="3200" dirty="0"/>
              <a:t>中的用户代码抛出一个运行时异常。如果发生这种情况，</a:t>
            </a:r>
            <a:r>
              <a:rPr lang="en" altLang="zh-CN" sz="3200" dirty="0"/>
              <a:t>JVM</a:t>
            </a:r>
            <a:r>
              <a:rPr lang="zh-CN" altLang="en-US" sz="3200" dirty="0"/>
              <a:t>在退出之前将向父</a:t>
            </a:r>
            <a:r>
              <a:rPr lang="en" altLang="zh-CN" sz="3200" dirty="0"/>
              <a:t>application master</a:t>
            </a:r>
            <a:r>
              <a:rPr lang="zh-CN" altLang="en-US" sz="3200" dirty="0"/>
              <a:t>报告一个错误，错误最终会被写进用户的日志中。</a:t>
            </a:r>
            <a:r>
              <a:rPr lang="en" altLang="zh-CN" sz="3200" dirty="0"/>
              <a:t>application master</a:t>
            </a:r>
            <a:r>
              <a:rPr lang="zh-CN" altLang="en-US" sz="3200" dirty="0"/>
              <a:t>将</a:t>
            </a:r>
            <a:r>
              <a:rPr lang="en" altLang="zh-CN" sz="3200" dirty="0"/>
              <a:t>task</a:t>
            </a:r>
            <a:r>
              <a:rPr lang="zh-CN" altLang="en-US" sz="3200" dirty="0"/>
              <a:t>标记为失败，并且释放</a:t>
            </a:r>
            <a:r>
              <a:rPr lang="en-US" altLang="zh-CN" sz="3200" dirty="0"/>
              <a:t>container</a:t>
            </a:r>
            <a:r>
              <a:rPr lang="zh-CN" altLang="en" sz="3200" dirty="0"/>
              <a:t>，</a:t>
            </a:r>
            <a:r>
              <a:rPr lang="zh-CN" altLang="en-US" sz="3200" dirty="0"/>
              <a:t>以便其资源可用于其它的</a:t>
            </a:r>
            <a:r>
              <a:rPr lang="en" altLang="zh-CN" sz="3200" dirty="0"/>
              <a:t>task</a:t>
            </a:r>
            <a:endParaRPr lang="en-US" altLang="zh-CN" sz="3200" dirty="0"/>
          </a:p>
          <a:p>
            <a:r>
              <a:rPr lang="en" altLang="zh-CN" sz="3200" dirty="0"/>
              <a:t>JVM</a:t>
            </a:r>
            <a:r>
              <a:rPr lang="zh-CN" altLang="en-US" sz="3200" dirty="0"/>
              <a:t>突然退出也会导致任务失败</a:t>
            </a:r>
            <a:r>
              <a:rPr lang="en-US" altLang="zh-CN" sz="3200" dirty="0"/>
              <a:t>—</a:t>
            </a:r>
            <a:r>
              <a:rPr lang="zh-CN" altLang="en-US" sz="3200" dirty="0"/>
              <a:t>也许有一个</a:t>
            </a:r>
            <a:r>
              <a:rPr lang="en" altLang="zh-CN" sz="3200" dirty="0"/>
              <a:t>JVM bug</a:t>
            </a:r>
            <a:r>
              <a:rPr lang="zh-CN" altLang="en-US" sz="3200" dirty="0"/>
              <a:t>导致</a:t>
            </a:r>
            <a:r>
              <a:rPr lang="en" altLang="zh-CN" sz="3200" dirty="0"/>
              <a:t>JVM</a:t>
            </a:r>
            <a:r>
              <a:rPr lang="zh-CN" altLang="en-US" sz="3200" dirty="0"/>
              <a:t>的退出。在这种情况下，</a:t>
            </a:r>
            <a:r>
              <a:rPr lang="en" altLang="zh-CN" sz="3200" dirty="0"/>
              <a:t>node</a:t>
            </a:r>
            <a:r>
              <a:rPr lang="zh-CN" altLang="en-US" sz="3200" dirty="0"/>
              <a:t> </a:t>
            </a:r>
            <a:r>
              <a:rPr lang="en" altLang="zh-CN" sz="3200" dirty="0"/>
              <a:t>manager</a:t>
            </a:r>
            <a:r>
              <a:rPr lang="zh-CN" altLang="en" sz="3200" dirty="0"/>
              <a:t>会</a:t>
            </a:r>
            <a:r>
              <a:rPr lang="zh-CN" altLang="en-US" sz="3200" dirty="0"/>
              <a:t>通知</a:t>
            </a:r>
            <a:r>
              <a:rPr lang="en" altLang="zh-CN" sz="3200" dirty="0"/>
              <a:t>application master task</a:t>
            </a:r>
            <a:r>
              <a:rPr lang="zh-CN" altLang="en-US" sz="3200" dirty="0"/>
              <a:t>进程已经退出，然后</a:t>
            </a:r>
            <a:r>
              <a:rPr lang="en" altLang="zh-CN" sz="3200" dirty="0"/>
              <a:t>application master</a:t>
            </a:r>
            <a:r>
              <a:rPr lang="zh-CN" altLang="en-US" sz="3200" dirty="0"/>
              <a:t>尝试标记</a:t>
            </a:r>
            <a:r>
              <a:rPr lang="en" altLang="zh-CN" sz="3200" dirty="0"/>
              <a:t>task</a:t>
            </a:r>
            <a:r>
              <a:rPr lang="zh-CN" altLang="en-US" sz="3200" dirty="0"/>
              <a:t>为失败状态</a:t>
            </a:r>
            <a:endParaRPr kumimoji="1" lang="zh-CN" altLang="en-US" sz="3200" dirty="0"/>
          </a:p>
        </p:txBody>
      </p:sp>
    </p:spTree>
    <p:extLst>
      <p:ext uri="{BB962C8B-B14F-4D97-AF65-F5344CB8AC3E}">
        <p14:creationId xmlns:p14="http://schemas.microsoft.com/office/powerpoint/2010/main" val="3111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29EA9-C3A6-7841-B797-76AFAD314557}"/>
              </a:ext>
            </a:extLst>
          </p:cNvPr>
          <p:cNvSpPr>
            <a:spLocks noGrp="1"/>
          </p:cNvSpPr>
          <p:nvPr>
            <p:ph type="title"/>
          </p:nvPr>
        </p:nvSpPr>
        <p:spPr/>
        <p:txBody>
          <a:bodyPr/>
          <a:lstStyle/>
          <a:p>
            <a:r>
              <a:rPr kumimoji="1" lang="zh-CN" altLang="en-US" sz="4800" b="1" dirty="0">
                <a:solidFill>
                  <a:srgbClr val="2431FF"/>
                </a:solidFill>
              </a:rPr>
              <a:t>容错机制</a:t>
            </a:r>
            <a:r>
              <a:rPr kumimoji="1" lang="en-US" altLang="zh-CN" sz="4800" b="1" dirty="0">
                <a:solidFill>
                  <a:srgbClr val="2431FF"/>
                </a:solidFill>
              </a:rPr>
              <a:t>-</a:t>
            </a:r>
            <a:r>
              <a:rPr kumimoji="1" lang="zh-CN" altLang="en-US" sz="4800" b="1" dirty="0">
                <a:solidFill>
                  <a:srgbClr val="2431FF"/>
                </a:solidFill>
              </a:rPr>
              <a:t>任务失败</a:t>
            </a:r>
          </a:p>
        </p:txBody>
      </p:sp>
      <p:sp>
        <p:nvSpPr>
          <p:cNvPr id="3" name="内容占位符 2">
            <a:extLst>
              <a:ext uri="{FF2B5EF4-FFF2-40B4-BE49-F238E27FC236}">
                <a16:creationId xmlns:a16="http://schemas.microsoft.com/office/drawing/2014/main" id="{B78599F3-425A-EA48-A83C-60DBBB94B35A}"/>
              </a:ext>
            </a:extLst>
          </p:cNvPr>
          <p:cNvSpPr>
            <a:spLocks noGrp="1"/>
          </p:cNvSpPr>
          <p:nvPr>
            <p:ph idx="1"/>
          </p:nvPr>
        </p:nvSpPr>
        <p:spPr>
          <a:xfrm>
            <a:off x="0" y="1166018"/>
            <a:ext cx="12072551" cy="5593128"/>
          </a:xfrm>
        </p:spPr>
        <p:txBody>
          <a:bodyPr>
            <a:normAutofit/>
          </a:bodyPr>
          <a:lstStyle/>
          <a:p>
            <a:r>
              <a:rPr lang="zh-CN" altLang="en-US" sz="3200" dirty="0"/>
              <a:t>如果</a:t>
            </a:r>
            <a:r>
              <a:rPr lang="en" altLang="zh-CN" sz="3200" dirty="0"/>
              <a:t>application master</a:t>
            </a:r>
            <a:r>
              <a:rPr lang="zh-CN" altLang="en-US" sz="3200" dirty="0"/>
              <a:t>感知到某个</a:t>
            </a:r>
            <a:r>
              <a:rPr lang="en-US" altLang="zh-CN" sz="3200" dirty="0"/>
              <a:t>task</a:t>
            </a:r>
            <a:r>
              <a:rPr lang="zh-CN" altLang="en-US" sz="3200" dirty="0"/>
              <a:t>已有一段时间没有发送进度更新的通知，它会将</a:t>
            </a:r>
            <a:r>
              <a:rPr lang="en" altLang="zh-CN" sz="3200" dirty="0"/>
              <a:t>task</a:t>
            </a:r>
            <a:r>
              <a:rPr lang="zh-CN" altLang="en-US" sz="3200" dirty="0"/>
              <a:t>标记为</a:t>
            </a:r>
            <a:r>
              <a:rPr lang="en" altLang="zh-CN" sz="3200" dirty="0"/>
              <a:t>failed</a:t>
            </a:r>
            <a:r>
              <a:rPr lang="zh-CN" altLang="en" sz="3200" dirty="0"/>
              <a:t>，</a:t>
            </a:r>
            <a:r>
              <a:rPr lang="zh-CN" altLang="en-US" sz="3200" dirty="0"/>
              <a:t>并且在一段时间后会自动杀掉</a:t>
            </a:r>
            <a:r>
              <a:rPr lang="en" altLang="zh-CN" sz="3200" dirty="0"/>
              <a:t>JVM</a:t>
            </a:r>
            <a:r>
              <a:rPr lang="zh-CN" altLang="en-US" sz="3200" dirty="0"/>
              <a:t>进程。任务视为失败的超时时间通常为</a:t>
            </a:r>
            <a:r>
              <a:rPr lang="en-US" altLang="zh-CN" sz="3200" dirty="0"/>
              <a:t>10</a:t>
            </a:r>
            <a:r>
              <a:rPr lang="zh-CN" altLang="en-US" sz="3200" dirty="0"/>
              <a:t>分钟，也可以通过设置</a:t>
            </a:r>
            <a:r>
              <a:rPr lang="en" altLang="zh-CN" sz="3200" dirty="0" err="1"/>
              <a:t>mapreduce.task.timeout</a:t>
            </a:r>
            <a:r>
              <a:rPr lang="zh-CN" altLang="en-US" sz="3200" dirty="0"/>
              <a:t>属性值（单位为毫秒）进行配置</a:t>
            </a:r>
            <a:endParaRPr lang="en-US" altLang="zh-CN" sz="3200" dirty="0"/>
          </a:p>
          <a:p>
            <a:r>
              <a:rPr kumimoji="1" lang="zh-CN" altLang="en-US" sz="3200" dirty="0"/>
              <a:t>当</a:t>
            </a:r>
            <a:r>
              <a:rPr lang="en" altLang="zh-CN" sz="3200" dirty="0"/>
              <a:t>application master</a:t>
            </a:r>
            <a:r>
              <a:rPr lang="zh-CN" altLang="en-US" sz="3200" dirty="0"/>
              <a:t>被告知一个</a:t>
            </a:r>
            <a:r>
              <a:rPr lang="en" altLang="zh-CN" sz="3200" dirty="0"/>
              <a:t>task</a:t>
            </a:r>
            <a:r>
              <a:rPr lang="zh-CN" altLang="en-US" sz="3200" dirty="0"/>
              <a:t>已经失败，那么它会重新调度执行</a:t>
            </a:r>
            <a:r>
              <a:rPr lang="en" altLang="zh-CN" sz="3200" dirty="0"/>
              <a:t>task</a:t>
            </a:r>
            <a:r>
              <a:rPr lang="zh-CN" altLang="en" sz="3200" dirty="0"/>
              <a:t>。</a:t>
            </a:r>
            <a:r>
              <a:rPr lang="en" altLang="zh-CN" sz="3200" dirty="0"/>
              <a:t>application master</a:t>
            </a:r>
            <a:r>
              <a:rPr lang="zh-CN" altLang="en-US" sz="3200" dirty="0"/>
              <a:t>会尽量避免在之前失败的同一个节点上重新调度</a:t>
            </a:r>
            <a:r>
              <a:rPr lang="en" altLang="zh-CN" sz="3200" dirty="0"/>
              <a:t>task</a:t>
            </a:r>
            <a:r>
              <a:rPr lang="zh-CN" altLang="en" sz="3200" dirty="0"/>
              <a:t>。</a:t>
            </a:r>
            <a:r>
              <a:rPr lang="zh-CN" altLang="en-US" sz="3200" dirty="0"/>
              <a:t>此外，如果一个</a:t>
            </a:r>
            <a:r>
              <a:rPr lang="en" altLang="zh-CN" sz="3200" dirty="0"/>
              <a:t>task</a:t>
            </a:r>
            <a:r>
              <a:rPr lang="zh-CN" altLang="en-US" sz="3200" dirty="0"/>
              <a:t>失败</a:t>
            </a:r>
            <a:r>
              <a:rPr lang="en-US" altLang="zh-CN" sz="3200" dirty="0"/>
              <a:t>4</a:t>
            </a:r>
            <a:r>
              <a:rPr lang="zh-CN" altLang="en-US" sz="3200" dirty="0"/>
              <a:t>次，将不会被再次重试。这个次数可以通过</a:t>
            </a:r>
            <a:r>
              <a:rPr lang="en-US" altLang="zh-CN" sz="3200" dirty="0"/>
              <a:t>map</a:t>
            </a:r>
            <a:r>
              <a:rPr lang="zh-CN" altLang="en-US" sz="3200" dirty="0"/>
              <a:t> </a:t>
            </a:r>
            <a:r>
              <a:rPr lang="en-US" altLang="zh-CN" sz="3200" dirty="0"/>
              <a:t>task</a:t>
            </a:r>
            <a:r>
              <a:rPr lang="zh-CN" altLang="en-US" sz="3200" dirty="0"/>
              <a:t>的</a:t>
            </a:r>
            <a:r>
              <a:rPr lang="en" altLang="zh-CN" sz="3200" dirty="0" err="1"/>
              <a:t>mapreduce.map.maxattempts</a:t>
            </a:r>
            <a:r>
              <a:rPr lang="zh-CN" altLang="en-US" sz="3200" dirty="0"/>
              <a:t>属性和</a:t>
            </a:r>
            <a:r>
              <a:rPr lang="en" altLang="zh-CN" sz="3200" dirty="0"/>
              <a:t>reduce task</a:t>
            </a:r>
            <a:r>
              <a:rPr lang="zh-CN" altLang="en-US" sz="3200" dirty="0"/>
              <a:t>的</a:t>
            </a:r>
            <a:r>
              <a:rPr lang="en" altLang="zh-CN" sz="3200" dirty="0" err="1"/>
              <a:t>mapreduce.reduce.maxattempts</a:t>
            </a:r>
            <a:r>
              <a:rPr lang="zh-CN" altLang="en-US" sz="3200" dirty="0"/>
              <a:t>属性值控制。默认，任何一个</a:t>
            </a:r>
            <a:r>
              <a:rPr lang="en" altLang="zh-CN" sz="3200" dirty="0"/>
              <a:t>task</a:t>
            </a:r>
            <a:r>
              <a:rPr lang="zh-CN" altLang="en-US" sz="3200" dirty="0"/>
              <a:t>失败了</a:t>
            </a:r>
            <a:r>
              <a:rPr lang="en-US" altLang="zh-CN" sz="3200" dirty="0"/>
              <a:t>4</a:t>
            </a:r>
            <a:r>
              <a:rPr lang="zh-CN" altLang="en-US" sz="3200" dirty="0"/>
              <a:t>次（或是配置的最大尝试次数），那么整个</a:t>
            </a:r>
            <a:r>
              <a:rPr lang="en" altLang="zh-CN" sz="3200" dirty="0"/>
              <a:t>job</a:t>
            </a:r>
            <a:r>
              <a:rPr lang="zh-CN" altLang="en-US" sz="3200" dirty="0"/>
              <a:t>都将是失败的</a:t>
            </a:r>
            <a:endParaRPr kumimoji="1" lang="zh-CN" altLang="en-US" sz="3200" dirty="0"/>
          </a:p>
        </p:txBody>
      </p:sp>
    </p:spTree>
    <p:extLst>
      <p:ext uri="{BB962C8B-B14F-4D97-AF65-F5344CB8AC3E}">
        <p14:creationId xmlns:p14="http://schemas.microsoft.com/office/powerpoint/2010/main" val="4266938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6FB86-1178-504F-9A40-A68DDBED1F91}"/>
              </a:ext>
            </a:extLst>
          </p:cNvPr>
          <p:cNvSpPr>
            <a:spLocks noGrp="1"/>
          </p:cNvSpPr>
          <p:nvPr>
            <p:ph type="title"/>
          </p:nvPr>
        </p:nvSpPr>
        <p:spPr/>
        <p:txBody>
          <a:bodyPr/>
          <a:lstStyle/>
          <a:p>
            <a:r>
              <a:rPr kumimoji="1" lang="zh-CN" altLang="en-US" sz="4800" b="1" dirty="0">
                <a:solidFill>
                  <a:srgbClr val="2431FF"/>
                </a:solidFill>
              </a:rPr>
              <a:t>容错机制</a:t>
            </a:r>
            <a:r>
              <a:rPr kumimoji="1" lang="en-US" altLang="zh-CN" sz="4800" b="1" dirty="0">
                <a:solidFill>
                  <a:srgbClr val="2431FF"/>
                </a:solidFill>
              </a:rPr>
              <a:t>-</a:t>
            </a:r>
            <a:r>
              <a:rPr lang="en" altLang="zh-CN" sz="4800" b="1" dirty="0">
                <a:solidFill>
                  <a:srgbClr val="2431FF"/>
                </a:solidFill>
              </a:rPr>
              <a:t> Application Master</a:t>
            </a:r>
            <a:r>
              <a:rPr lang="zh-CN" altLang="en" sz="4800" b="1" dirty="0">
                <a:solidFill>
                  <a:srgbClr val="2431FF"/>
                </a:solidFill>
              </a:rPr>
              <a:t>失败</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01643F48-F6DD-434B-9E75-ABCF1053D0AF}"/>
              </a:ext>
            </a:extLst>
          </p:cNvPr>
          <p:cNvSpPr>
            <a:spLocks noGrp="1"/>
          </p:cNvSpPr>
          <p:nvPr>
            <p:ph idx="1"/>
          </p:nvPr>
        </p:nvSpPr>
        <p:spPr>
          <a:xfrm>
            <a:off x="127685" y="1166018"/>
            <a:ext cx="11907795" cy="5691982"/>
          </a:xfrm>
        </p:spPr>
        <p:txBody>
          <a:bodyPr>
            <a:normAutofit fontScale="92500"/>
          </a:bodyPr>
          <a:lstStyle/>
          <a:p>
            <a:pPr>
              <a:lnSpc>
                <a:spcPct val="110000"/>
              </a:lnSpc>
            </a:pPr>
            <a:r>
              <a:rPr lang="zh-CN" altLang="en-US" sz="3200" dirty="0"/>
              <a:t>类似于</a:t>
            </a:r>
            <a:r>
              <a:rPr lang="en" altLang="zh-CN" sz="3200" dirty="0"/>
              <a:t>task</a:t>
            </a:r>
            <a:r>
              <a:rPr lang="zh-CN" altLang="en" sz="3200" dirty="0"/>
              <a:t>，</a:t>
            </a:r>
            <a:r>
              <a:rPr lang="en-US" altLang="zh-CN" sz="3200" dirty="0"/>
              <a:t>application</a:t>
            </a:r>
            <a:r>
              <a:rPr lang="zh-CN" altLang="en-US" sz="3200" dirty="0"/>
              <a:t> </a:t>
            </a:r>
            <a:r>
              <a:rPr lang="en-US" altLang="zh-CN" sz="3200" dirty="0"/>
              <a:t>master</a:t>
            </a:r>
            <a:r>
              <a:rPr lang="zh-CN" altLang="en-US" sz="3200" dirty="0"/>
              <a:t>如果失败了也会重新尝试运行。尝试运行的最大次数是由</a:t>
            </a:r>
            <a:r>
              <a:rPr lang="en" altLang="zh-CN" sz="3200" dirty="0" err="1"/>
              <a:t>mapreduce.am.max</a:t>
            </a:r>
            <a:r>
              <a:rPr lang="en" altLang="zh-CN" sz="3200" dirty="0"/>
              <a:t>-attempts</a:t>
            </a:r>
            <a:r>
              <a:rPr lang="zh-CN" altLang="en-US" sz="3200" dirty="0"/>
              <a:t>属性控制的，默认值为</a:t>
            </a:r>
            <a:r>
              <a:rPr lang="en-US" altLang="zh-CN" sz="3200" dirty="0"/>
              <a:t>2</a:t>
            </a:r>
          </a:p>
          <a:p>
            <a:pPr>
              <a:lnSpc>
                <a:spcPct val="110000"/>
              </a:lnSpc>
            </a:pPr>
            <a:r>
              <a:rPr lang="zh-CN" altLang="en-US" sz="3200" dirty="0"/>
              <a:t>恢复方式如下：</a:t>
            </a:r>
            <a:r>
              <a:rPr lang="en" altLang="zh-CN" sz="3200" dirty="0"/>
              <a:t>application master</a:t>
            </a:r>
            <a:r>
              <a:rPr lang="zh-CN" altLang="en-US" sz="3200" dirty="0"/>
              <a:t>定期发送心跳到</a:t>
            </a:r>
            <a:r>
              <a:rPr lang="en" altLang="zh-CN" sz="3200" dirty="0"/>
              <a:t>resource manager</a:t>
            </a:r>
            <a:r>
              <a:rPr lang="zh-CN" altLang="en" sz="3200" dirty="0"/>
              <a:t>，</a:t>
            </a:r>
            <a:r>
              <a:rPr lang="zh-CN" altLang="en-US" sz="3200" dirty="0"/>
              <a:t>包括</a:t>
            </a:r>
            <a:r>
              <a:rPr lang="en" altLang="zh-CN" sz="3200" dirty="0"/>
              <a:t>application master</a:t>
            </a:r>
            <a:r>
              <a:rPr lang="zh-CN" altLang="en-US" sz="3200" dirty="0"/>
              <a:t>失败的事件，如果</a:t>
            </a:r>
            <a:r>
              <a:rPr lang="en" altLang="zh-CN" sz="3200" dirty="0"/>
              <a:t>resource manager </a:t>
            </a:r>
            <a:r>
              <a:rPr lang="zh-CN" altLang="en-US" sz="3200" dirty="0"/>
              <a:t>检测到失败的事件，会在一个新的</a:t>
            </a:r>
            <a:r>
              <a:rPr lang="en" altLang="zh-CN" sz="3200" dirty="0"/>
              <a:t>container</a:t>
            </a:r>
            <a:r>
              <a:rPr lang="zh-CN" altLang="en-US" sz="3200" dirty="0"/>
              <a:t>重新启动一个</a:t>
            </a:r>
            <a:r>
              <a:rPr lang="en" altLang="zh-CN" sz="3200" dirty="0"/>
              <a:t>application master</a:t>
            </a:r>
            <a:r>
              <a:rPr lang="zh-CN" altLang="en-US" sz="3200" dirty="0"/>
              <a:t>的实例（由</a:t>
            </a:r>
            <a:r>
              <a:rPr lang="en" altLang="zh-CN" sz="3200" dirty="0"/>
              <a:t>node manager</a:t>
            </a:r>
            <a:r>
              <a:rPr lang="zh-CN" altLang="en-US" sz="3200" dirty="0"/>
              <a:t>管理），同时将新的地址告知客户端。对于新的</a:t>
            </a:r>
            <a:r>
              <a:rPr lang="en" altLang="zh-CN" sz="3200" dirty="0"/>
              <a:t>MapReduce application master</a:t>
            </a:r>
            <a:r>
              <a:rPr lang="zh-CN" altLang="en-US" sz="3200" dirty="0"/>
              <a:t>来说，它会根据已失败的</a:t>
            </a:r>
            <a:r>
              <a:rPr lang="en" altLang="zh-CN" sz="3200" dirty="0"/>
              <a:t>application</a:t>
            </a:r>
            <a:r>
              <a:rPr lang="zh-CN" altLang="en-US" sz="3200" dirty="0"/>
              <a:t>运行的</a:t>
            </a:r>
            <a:r>
              <a:rPr lang="en" altLang="zh-CN" sz="3200" dirty="0"/>
              <a:t>job</a:t>
            </a:r>
            <a:r>
              <a:rPr lang="zh-CN" altLang="en-US" sz="3200" dirty="0"/>
              <a:t>的历史记录来恢复</a:t>
            </a:r>
            <a:r>
              <a:rPr lang="en" altLang="zh-CN" sz="3200" dirty="0"/>
              <a:t>task</a:t>
            </a:r>
            <a:r>
              <a:rPr lang="zh-CN" altLang="en-US" sz="3200" dirty="0"/>
              <a:t>的状态，所以不需要重新运行它们。恢复默认是启用的，但可以通过设置</a:t>
            </a:r>
            <a:r>
              <a:rPr lang="en" altLang="zh-CN" sz="3200" dirty="0" err="1"/>
              <a:t>yarn.app.mapreduce.am.job.recovery.enable</a:t>
            </a:r>
            <a:r>
              <a:rPr lang="zh-CN" altLang="en-US" sz="3200" dirty="0"/>
              <a:t>属性值为</a:t>
            </a:r>
            <a:r>
              <a:rPr lang="en" altLang="zh-CN" sz="3200" dirty="0"/>
              <a:t>false</a:t>
            </a:r>
            <a:r>
              <a:rPr lang="zh-CN" altLang="en-US" sz="3200" dirty="0"/>
              <a:t>禁用它</a:t>
            </a:r>
            <a:endParaRPr kumimoji="1" lang="zh-CN" altLang="en-US" sz="3200" dirty="0"/>
          </a:p>
        </p:txBody>
      </p:sp>
    </p:spTree>
    <p:extLst>
      <p:ext uri="{BB962C8B-B14F-4D97-AF65-F5344CB8AC3E}">
        <p14:creationId xmlns:p14="http://schemas.microsoft.com/office/powerpoint/2010/main" val="3402170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806E5-EF82-E042-A127-F1C1BDCC4E1B}"/>
              </a:ext>
            </a:extLst>
          </p:cNvPr>
          <p:cNvSpPr>
            <a:spLocks noGrp="1"/>
          </p:cNvSpPr>
          <p:nvPr>
            <p:ph type="title"/>
          </p:nvPr>
        </p:nvSpPr>
        <p:spPr/>
        <p:txBody>
          <a:bodyPr/>
          <a:lstStyle/>
          <a:p>
            <a:r>
              <a:rPr kumimoji="1" lang="zh-CN" altLang="en-US" sz="4800" b="1" dirty="0">
                <a:solidFill>
                  <a:srgbClr val="2431FF"/>
                </a:solidFill>
              </a:rPr>
              <a:t>容错机制</a:t>
            </a:r>
            <a:r>
              <a:rPr kumimoji="1" lang="en-US" altLang="zh-CN" sz="4800" b="1" dirty="0">
                <a:solidFill>
                  <a:srgbClr val="2431FF"/>
                </a:solidFill>
              </a:rPr>
              <a:t>-</a:t>
            </a:r>
            <a:r>
              <a:rPr lang="en" altLang="zh-CN" sz="4800" b="1" dirty="0">
                <a:solidFill>
                  <a:srgbClr val="2431FF"/>
                </a:solidFill>
              </a:rPr>
              <a:t> Application Master</a:t>
            </a:r>
            <a:r>
              <a:rPr lang="zh-CN" altLang="en" sz="4800" b="1" dirty="0">
                <a:solidFill>
                  <a:srgbClr val="2431FF"/>
                </a:solidFill>
              </a:rPr>
              <a:t>失败</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A3E274F5-C991-8D45-972C-23203F9757F9}"/>
              </a:ext>
            </a:extLst>
          </p:cNvPr>
          <p:cNvSpPr>
            <a:spLocks noGrp="1"/>
          </p:cNvSpPr>
          <p:nvPr>
            <p:ph idx="1"/>
          </p:nvPr>
        </p:nvSpPr>
        <p:spPr>
          <a:xfrm>
            <a:off x="177113" y="1166019"/>
            <a:ext cx="11858367" cy="3208274"/>
          </a:xfrm>
        </p:spPr>
        <p:txBody>
          <a:bodyPr/>
          <a:lstStyle/>
          <a:p>
            <a:r>
              <a:rPr lang="zh-CN" altLang="en-US" sz="3200" dirty="0"/>
              <a:t>对于一个应用来说，如果</a:t>
            </a:r>
            <a:r>
              <a:rPr lang="en" altLang="zh-CN" sz="3200" dirty="0"/>
              <a:t>node manage</a:t>
            </a:r>
            <a:r>
              <a:rPr lang="zh-CN" altLang="en-US" sz="3200" dirty="0"/>
              <a:t>出现故障的机率比较高，它可能会被列入黑名单（</a:t>
            </a:r>
            <a:r>
              <a:rPr lang="en" altLang="zh-CN" sz="3200" dirty="0"/>
              <a:t>blacklisted</a:t>
            </a:r>
            <a:r>
              <a:rPr lang="zh-CN" altLang="en" sz="3200" dirty="0"/>
              <a:t>），</a:t>
            </a:r>
            <a:r>
              <a:rPr lang="zh-CN" altLang="en-US" sz="3200" dirty="0"/>
              <a:t>即使</a:t>
            </a:r>
            <a:r>
              <a:rPr lang="en" altLang="zh-CN" sz="3200" dirty="0"/>
              <a:t>node manager</a:t>
            </a:r>
            <a:r>
              <a:rPr lang="zh-CN" altLang="en-US" sz="3200" dirty="0"/>
              <a:t>自身没有出现故障。黑名单是由</a:t>
            </a:r>
            <a:r>
              <a:rPr lang="en" altLang="zh-CN" sz="3200" dirty="0"/>
              <a:t>application master</a:t>
            </a:r>
            <a:r>
              <a:rPr lang="zh-CN" altLang="en-US" sz="3200" dirty="0"/>
              <a:t>管理的，如果一个</a:t>
            </a:r>
            <a:r>
              <a:rPr lang="en" altLang="zh-CN" sz="3200" dirty="0"/>
              <a:t>node manager</a:t>
            </a:r>
            <a:r>
              <a:rPr lang="zh-CN" altLang="en-US" sz="3200" dirty="0"/>
              <a:t>有</a:t>
            </a:r>
            <a:r>
              <a:rPr lang="en-US" altLang="zh-CN" sz="3200" dirty="0"/>
              <a:t>3</a:t>
            </a:r>
            <a:r>
              <a:rPr lang="zh-CN" altLang="en-US" sz="3200" dirty="0"/>
              <a:t>个以上的</a:t>
            </a:r>
            <a:r>
              <a:rPr lang="en" altLang="zh-CN" sz="3200" dirty="0"/>
              <a:t>task</a:t>
            </a:r>
            <a:r>
              <a:rPr lang="zh-CN" altLang="en-US" sz="3200" dirty="0"/>
              <a:t>失败，</a:t>
            </a:r>
            <a:r>
              <a:rPr lang="en" altLang="zh-CN" sz="3200" dirty="0"/>
              <a:t>application master</a:t>
            </a:r>
            <a:r>
              <a:rPr lang="zh-CN" altLang="en-US" sz="3200" dirty="0"/>
              <a:t>将会在其它的节点上重新调度这些</a:t>
            </a:r>
            <a:r>
              <a:rPr lang="en" altLang="zh-CN" sz="3200" dirty="0"/>
              <a:t>task</a:t>
            </a:r>
            <a:r>
              <a:rPr lang="zh-CN" altLang="en" sz="3200" dirty="0"/>
              <a:t>。</a:t>
            </a:r>
            <a:r>
              <a:rPr lang="zh-CN" altLang="en-US" sz="3200" dirty="0"/>
              <a:t>用户可以使用</a:t>
            </a:r>
            <a:r>
              <a:rPr lang="en" altLang="zh-CN" sz="3200" dirty="0"/>
              <a:t>job</a:t>
            </a:r>
            <a:r>
              <a:rPr lang="zh-CN" altLang="en-US" sz="3200" dirty="0"/>
              <a:t>的</a:t>
            </a:r>
            <a:r>
              <a:rPr lang="en" altLang="zh-CN" sz="3200" dirty="0" err="1"/>
              <a:t>mapreduce.job.maxtaskfailures.per.tracker</a:t>
            </a:r>
            <a:r>
              <a:rPr lang="zh-CN" altLang="en-US" sz="3200" dirty="0"/>
              <a:t>属性设置一个阈值</a:t>
            </a:r>
            <a:endParaRPr kumimoji="1" lang="zh-CN" altLang="en-US" sz="3200" dirty="0"/>
          </a:p>
        </p:txBody>
      </p:sp>
    </p:spTree>
    <p:extLst>
      <p:ext uri="{BB962C8B-B14F-4D97-AF65-F5344CB8AC3E}">
        <p14:creationId xmlns:p14="http://schemas.microsoft.com/office/powerpoint/2010/main" val="3531733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1203E-264C-6F48-AEB4-B6E0A5714E2F}"/>
              </a:ext>
            </a:extLst>
          </p:cNvPr>
          <p:cNvSpPr>
            <a:spLocks noGrp="1"/>
          </p:cNvSpPr>
          <p:nvPr>
            <p:ph type="title"/>
          </p:nvPr>
        </p:nvSpPr>
        <p:spPr/>
        <p:txBody>
          <a:bodyPr/>
          <a:lstStyle/>
          <a:p>
            <a:r>
              <a:rPr kumimoji="1" lang="zh-CN" altLang="en-US" sz="4800" b="1" dirty="0">
                <a:solidFill>
                  <a:srgbClr val="2431FF"/>
                </a:solidFill>
              </a:rPr>
              <a:t>容错机制</a:t>
            </a:r>
            <a:r>
              <a:rPr kumimoji="1" lang="en-US" altLang="zh-CN" sz="4800" b="1" dirty="0">
                <a:solidFill>
                  <a:srgbClr val="2431FF"/>
                </a:solidFill>
              </a:rPr>
              <a:t>-</a:t>
            </a:r>
            <a:r>
              <a:rPr lang="en" altLang="zh-CN" sz="4800" b="1" dirty="0">
                <a:solidFill>
                  <a:srgbClr val="2431FF"/>
                </a:solidFill>
              </a:rPr>
              <a:t>Node Manager</a:t>
            </a:r>
            <a:r>
              <a:rPr lang="zh-CN" altLang="en" sz="4800" b="1" dirty="0">
                <a:solidFill>
                  <a:srgbClr val="2431FF"/>
                </a:solidFill>
              </a:rPr>
              <a:t>失败</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CC8629D5-CDF7-4543-849A-2E9E623B0994}"/>
              </a:ext>
            </a:extLst>
          </p:cNvPr>
          <p:cNvSpPr>
            <a:spLocks noGrp="1"/>
          </p:cNvSpPr>
          <p:nvPr>
            <p:ph idx="1"/>
          </p:nvPr>
        </p:nvSpPr>
        <p:spPr>
          <a:xfrm>
            <a:off x="140042" y="1166018"/>
            <a:ext cx="11944865" cy="5568414"/>
          </a:xfrm>
        </p:spPr>
        <p:txBody>
          <a:bodyPr>
            <a:noAutofit/>
          </a:bodyPr>
          <a:lstStyle/>
          <a:p>
            <a:pPr>
              <a:lnSpc>
                <a:spcPct val="120000"/>
              </a:lnSpc>
            </a:pPr>
            <a:r>
              <a:rPr lang="zh-CN" altLang="en-US" sz="2800" dirty="0"/>
              <a:t>如果一个</a:t>
            </a:r>
            <a:r>
              <a:rPr lang="en" altLang="zh-CN" sz="2800" dirty="0"/>
              <a:t>node manage</a:t>
            </a:r>
            <a:r>
              <a:rPr lang="zh-CN" altLang="en-US" sz="2800" dirty="0"/>
              <a:t>节点因中断或运行缓慢而失败，那么它将不会发送心跳到</a:t>
            </a:r>
            <a:r>
              <a:rPr lang="en" altLang="zh-CN" sz="2800" dirty="0"/>
              <a:t>resource manager</a:t>
            </a:r>
            <a:r>
              <a:rPr lang="zh-CN" altLang="en" sz="2800" dirty="0"/>
              <a:t>（</a:t>
            </a:r>
            <a:r>
              <a:rPr lang="zh-CN" altLang="en-US" sz="2800" dirty="0"/>
              <a:t>或者发送次数较少）。如果</a:t>
            </a:r>
            <a:r>
              <a:rPr lang="en" altLang="zh-CN" sz="2800" dirty="0"/>
              <a:t>resource manage</a:t>
            </a:r>
            <a:r>
              <a:rPr lang="zh-CN" altLang="en-US" sz="2800" dirty="0"/>
              <a:t>在</a:t>
            </a:r>
            <a:r>
              <a:rPr lang="en-US" altLang="zh-CN" sz="2800" dirty="0"/>
              <a:t>10</a:t>
            </a:r>
            <a:r>
              <a:rPr lang="zh-CN" altLang="en-US" sz="2800" dirty="0"/>
              <a:t>分钟内（可以通过</a:t>
            </a:r>
            <a:r>
              <a:rPr lang="en" altLang="zh-CN" sz="2800" dirty="0" err="1"/>
              <a:t>yarn.resourcemanager.nm.liveness</a:t>
            </a:r>
            <a:r>
              <a:rPr lang="en" altLang="zh-CN" sz="2800" dirty="0"/>
              <a:t>-</a:t>
            </a:r>
            <a:r>
              <a:rPr lang="en" altLang="zh-CN" sz="2800" dirty="0" err="1"/>
              <a:t>monitor.expiry</a:t>
            </a:r>
            <a:r>
              <a:rPr lang="en" altLang="zh-CN" sz="2800" dirty="0"/>
              <a:t>-interval-</a:t>
            </a:r>
            <a:r>
              <a:rPr lang="en" altLang="zh-CN" sz="2800" dirty="0" err="1"/>
              <a:t>ms</a:t>
            </a:r>
            <a:r>
              <a:rPr lang="zh-CN" altLang="en-US" sz="2800" dirty="0"/>
              <a:t>属性设置）没有接收到一个心跳，它会感知到</a:t>
            </a:r>
            <a:r>
              <a:rPr lang="en" altLang="zh-CN" sz="2800" dirty="0"/>
              <a:t>node manager</a:t>
            </a:r>
            <a:r>
              <a:rPr lang="zh-CN" altLang="en-US" sz="2800" dirty="0"/>
              <a:t>已经停了，并把它从节点集群中移除</a:t>
            </a:r>
          </a:p>
          <a:p>
            <a:pPr>
              <a:lnSpc>
                <a:spcPct val="120000"/>
              </a:lnSpc>
            </a:pPr>
            <a:r>
              <a:rPr lang="zh-CN" altLang="en-US" sz="2800" dirty="0"/>
              <a:t>在出现故障的</a:t>
            </a:r>
            <a:r>
              <a:rPr lang="en" altLang="zh-CN" sz="2800" dirty="0"/>
              <a:t>node manager</a:t>
            </a:r>
            <a:r>
              <a:rPr lang="zh-CN" altLang="en-US" sz="2800" dirty="0"/>
              <a:t>节点上运行的任何</a:t>
            </a:r>
            <a:r>
              <a:rPr lang="en" altLang="zh-CN" sz="2800" dirty="0"/>
              <a:t>task</a:t>
            </a:r>
            <a:r>
              <a:rPr lang="zh-CN" altLang="en-US" sz="2800" dirty="0"/>
              <a:t>或</a:t>
            </a:r>
            <a:r>
              <a:rPr lang="en" altLang="zh-CN" sz="2800" dirty="0"/>
              <a:t>application master</a:t>
            </a:r>
            <a:r>
              <a:rPr lang="zh-CN" altLang="en-US" sz="2800" dirty="0"/>
              <a:t>将会按之前描述的机制来恢复。另外，对于出现故障的</a:t>
            </a:r>
            <a:r>
              <a:rPr lang="en" altLang="zh-CN" sz="2800" dirty="0"/>
              <a:t>node manager</a:t>
            </a:r>
            <a:r>
              <a:rPr lang="zh-CN" altLang="en-US" sz="2800" dirty="0"/>
              <a:t>节点，</a:t>
            </a:r>
            <a:r>
              <a:rPr lang="en" altLang="zh-CN" sz="2800" dirty="0"/>
              <a:t>application master</a:t>
            </a:r>
            <a:r>
              <a:rPr lang="zh-CN" altLang="en-US" sz="2800" dirty="0"/>
              <a:t>分配在其上已经成功运行完成的</a:t>
            </a:r>
            <a:r>
              <a:rPr lang="en" altLang="zh-CN" sz="2800" dirty="0"/>
              <a:t>map task</a:t>
            </a:r>
            <a:r>
              <a:rPr lang="zh-CN" altLang="en" sz="2800" dirty="0"/>
              <a:t>，</a:t>
            </a:r>
            <a:r>
              <a:rPr lang="zh-CN" altLang="en-US" sz="2800" dirty="0"/>
              <a:t>如果这些</a:t>
            </a:r>
            <a:r>
              <a:rPr lang="en" altLang="zh-CN" sz="2800" dirty="0"/>
              <a:t>map task</a:t>
            </a:r>
            <a:r>
              <a:rPr lang="zh-CN" altLang="en-US" sz="2800" dirty="0"/>
              <a:t>属于未完成的</a:t>
            </a:r>
            <a:r>
              <a:rPr lang="en" altLang="zh-CN" sz="2800" dirty="0"/>
              <a:t>Job</a:t>
            </a:r>
            <a:r>
              <a:rPr lang="zh-CN" altLang="en" sz="2800" dirty="0"/>
              <a:t>，</a:t>
            </a:r>
            <a:r>
              <a:rPr lang="zh-CN" altLang="en-US" sz="2800" dirty="0"/>
              <a:t>它们将会被重新运行，因为它们的中间输出存放在故障</a:t>
            </a:r>
            <a:r>
              <a:rPr lang="en" altLang="zh-CN" sz="2800" dirty="0"/>
              <a:t>node manager</a:t>
            </a:r>
            <a:r>
              <a:rPr lang="zh-CN" altLang="en-US" sz="2800" dirty="0"/>
              <a:t>节点的本地文件系统中，</a:t>
            </a:r>
            <a:r>
              <a:rPr lang="en" altLang="zh-CN" sz="2800" dirty="0"/>
              <a:t>reduce task</a:t>
            </a:r>
            <a:r>
              <a:rPr lang="zh-CN" altLang="en-US" sz="2800" dirty="0"/>
              <a:t>可能不能访问</a:t>
            </a:r>
          </a:p>
        </p:txBody>
      </p:sp>
    </p:spTree>
    <p:extLst>
      <p:ext uri="{BB962C8B-B14F-4D97-AF65-F5344CB8AC3E}">
        <p14:creationId xmlns:p14="http://schemas.microsoft.com/office/powerpoint/2010/main" val="745459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E9114-F26C-CC41-A492-E7E9B7334439}"/>
              </a:ext>
            </a:extLst>
          </p:cNvPr>
          <p:cNvSpPr>
            <a:spLocks noGrp="1"/>
          </p:cNvSpPr>
          <p:nvPr>
            <p:ph type="title"/>
          </p:nvPr>
        </p:nvSpPr>
        <p:spPr/>
        <p:txBody>
          <a:bodyPr/>
          <a:lstStyle/>
          <a:p>
            <a:r>
              <a:rPr kumimoji="1" lang="zh-CN" altLang="en-US" sz="4800" b="1" dirty="0">
                <a:solidFill>
                  <a:srgbClr val="2431FF"/>
                </a:solidFill>
              </a:rPr>
              <a:t>容错机制</a:t>
            </a:r>
            <a:r>
              <a:rPr kumimoji="1" lang="en-US" altLang="zh-CN" sz="4800" b="1" dirty="0">
                <a:solidFill>
                  <a:srgbClr val="2431FF"/>
                </a:solidFill>
              </a:rPr>
              <a:t>-</a:t>
            </a:r>
            <a:r>
              <a:rPr lang="en" altLang="zh-CN" sz="4800" b="1" dirty="0">
                <a:solidFill>
                  <a:srgbClr val="2431FF"/>
                </a:solidFill>
              </a:rPr>
              <a:t>Resource Manager</a:t>
            </a:r>
            <a:r>
              <a:rPr lang="zh-CN" altLang="en" sz="4800" b="1" dirty="0">
                <a:solidFill>
                  <a:srgbClr val="2431FF"/>
                </a:solidFill>
              </a:rPr>
              <a:t>失败</a:t>
            </a:r>
            <a:endParaRPr kumimoji="1" lang="zh-CN" altLang="en-US" sz="4800" b="1" dirty="0">
              <a:solidFill>
                <a:srgbClr val="2431FF"/>
              </a:solidFill>
            </a:endParaRPr>
          </a:p>
        </p:txBody>
      </p:sp>
      <p:sp>
        <p:nvSpPr>
          <p:cNvPr id="3" name="内容占位符 2">
            <a:extLst>
              <a:ext uri="{FF2B5EF4-FFF2-40B4-BE49-F238E27FC236}">
                <a16:creationId xmlns:a16="http://schemas.microsoft.com/office/drawing/2014/main" id="{86B38689-AFF5-344E-83B1-3F75AD57214C}"/>
              </a:ext>
            </a:extLst>
          </p:cNvPr>
          <p:cNvSpPr>
            <a:spLocks noGrp="1"/>
          </p:cNvSpPr>
          <p:nvPr>
            <p:ph idx="1"/>
          </p:nvPr>
        </p:nvSpPr>
        <p:spPr>
          <a:xfrm>
            <a:off x="152400" y="1166018"/>
            <a:ext cx="11870724" cy="4525963"/>
          </a:xfrm>
        </p:spPr>
        <p:txBody>
          <a:bodyPr/>
          <a:lstStyle/>
          <a:p>
            <a:r>
              <a:rPr lang="en" altLang="zh-CN" sz="3200" dirty="0"/>
              <a:t>Resource manager</a:t>
            </a:r>
            <a:r>
              <a:rPr lang="zh-CN" altLang="en-US" sz="3200" dirty="0"/>
              <a:t>出现故障是比较严重的，因为没有它，</a:t>
            </a:r>
            <a:r>
              <a:rPr lang="en" altLang="zh-CN" sz="3200" dirty="0"/>
              <a:t>job </a:t>
            </a:r>
            <a:r>
              <a:rPr lang="zh-CN" altLang="en-US" sz="3200" dirty="0"/>
              <a:t>和 </a:t>
            </a:r>
            <a:r>
              <a:rPr lang="en" altLang="zh-CN" sz="3200" dirty="0"/>
              <a:t>task</a:t>
            </a:r>
            <a:r>
              <a:rPr lang="zh-CN" altLang="en-US" sz="3200" dirty="0"/>
              <a:t>都不能被启动。默认配置下，</a:t>
            </a:r>
            <a:r>
              <a:rPr lang="en" altLang="zh-CN" sz="3200" dirty="0"/>
              <a:t>resource manager</a:t>
            </a:r>
            <a:r>
              <a:rPr lang="zh-CN" altLang="en-US" sz="3200" dirty="0"/>
              <a:t>是一个单点故障，因为在机器出现故障时，所有的</a:t>
            </a:r>
            <a:r>
              <a:rPr lang="en" altLang="zh-CN" sz="3200" dirty="0"/>
              <a:t>job</a:t>
            </a:r>
            <a:r>
              <a:rPr lang="zh-CN" altLang="en-US" sz="3200" dirty="0"/>
              <a:t>都会失败，并且不能被恢复</a:t>
            </a:r>
          </a:p>
          <a:p>
            <a:r>
              <a:rPr lang="zh-CN" altLang="en-US" sz="3200" dirty="0"/>
              <a:t>为了实现高可用</a:t>
            </a:r>
            <a:r>
              <a:rPr lang="zh-CN" altLang="en" sz="3200" dirty="0"/>
              <a:t>，</a:t>
            </a:r>
            <a:r>
              <a:rPr lang="zh-CN" altLang="en-US" sz="3200" dirty="0"/>
              <a:t>有必要以一种</a:t>
            </a:r>
            <a:r>
              <a:rPr lang="en" altLang="zh-CN" sz="3200" dirty="0"/>
              <a:t>active-standby</a:t>
            </a:r>
            <a:r>
              <a:rPr lang="zh-CN" altLang="en" sz="3200" dirty="0"/>
              <a:t>（</a:t>
            </a:r>
            <a:r>
              <a:rPr lang="zh-CN" altLang="en-US" sz="3200" dirty="0"/>
              <a:t>活动</a:t>
            </a:r>
            <a:r>
              <a:rPr lang="en-US" altLang="zh-CN" sz="3200" dirty="0"/>
              <a:t>-</a:t>
            </a:r>
            <a:r>
              <a:rPr lang="zh-CN" altLang="en-US" sz="3200" dirty="0"/>
              <a:t>备用）配置模式运行一对</a:t>
            </a:r>
            <a:r>
              <a:rPr lang="en" altLang="zh-CN" sz="3200" dirty="0"/>
              <a:t>resource manager</a:t>
            </a:r>
            <a:r>
              <a:rPr lang="zh-CN" altLang="en" sz="3200" dirty="0"/>
              <a:t>。</a:t>
            </a:r>
            <a:r>
              <a:rPr lang="zh-CN" altLang="en-US" sz="3200" dirty="0"/>
              <a:t>如果活动的</a:t>
            </a:r>
            <a:r>
              <a:rPr lang="en" altLang="zh-CN" sz="3200" dirty="0"/>
              <a:t>resource manager</a:t>
            </a:r>
            <a:r>
              <a:rPr lang="zh-CN" altLang="en-US" sz="3200" dirty="0"/>
              <a:t>出现故障，备用的</a:t>
            </a:r>
            <a:r>
              <a:rPr lang="en" altLang="zh-CN" sz="3200" dirty="0"/>
              <a:t>resource manager</a:t>
            </a:r>
            <a:r>
              <a:rPr lang="zh-CN" altLang="en-US" sz="3200" dirty="0"/>
              <a:t>可以很快的接管，并且对客户端来说没有明显的中断现象</a:t>
            </a:r>
          </a:p>
        </p:txBody>
      </p:sp>
    </p:spTree>
    <p:extLst>
      <p:ext uri="{BB962C8B-B14F-4D97-AF65-F5344CB8AC3E}">
        <p14:creationId xmlns:p14="http://schemas.microsoft.com/office/powerpoint/2010/main" val="2348719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9E122-95FF-1342-8ACF-0BA75E85BC3E}"/>
              </a:ext>
            </a:extLst>
          </p:cNvPr>
          <p:cNvSpPr>
            <a:spLocks noGrp="1"/>
          </p:cNvSpPr>
          <p:nvPr>
            <p:ph type="title"/>
          </p:nvPr>
        </p:nvSpPr>
        <p:spPr/>
        <p:txBody>
          <a:bodyPr/>
          <a:lstStyle/>
          <a:p>
            <a:r>
              <a:rPr kumimoji="1" lang="zh-CN" altLang="en-US" sz="4800" b="1" dirty="0">
                <a:solidFill>
                  <a:srgbClr val="2431FF"/>
                </a:solidFill>
              </a:rPr>
              <a:t>分布式数据处理模式</a:t>
            </a:r>
            <a:r>
              <a:rPr kumimoji="1" lang="en-US" altLang="zh-CN" sz="4800" b="1" dirty="0">
                <a:solidFill>
                  <a:srgbClr val="2431FF"/>
                </a:solidFill>
              </a:rPr>
              <a:t>-</a:t>
            </a:r>
            <a:r>
              <a:rPr kumimoji="1" lang="zh-CN" altLang="en-US" sz="4800" b="1" dirty="0">
                <a:solidFill>
                  <a:srgbClr val="2431FF"/>
                </a:solidFill>
              </a:rPr>
              <a:t>批处理</a:t>
            </a:r>
          </a:p>
        </p:txBody>
      </p:sp>
      <p:sp>
        <p:nvSpPr>
          <p:cNvPr id="3" name="内容占位符 2">
            <a:extLst>
              <a:ext uri="{FF2B5EF4-FFF2-40B4-BE49-F238E27FC236}">
                <a16:creationId xmlns:a16="http://schemas.microsoft.com/office/drawing/2014/main" id="{E7302C61-5282-A846-ABA6-9CC7DFE4A215}"/>
              </a:ext>
            </a:extLst>
          </p:cNvPr>
          <p:cNvSpPr>
            <a:spLocks noGrp="1"/>
          </p:cNvSpPr>
          <p:nvPr>
            <p:ph idx="1"/>
          </p:nvPr>
        </p:nvSpPr>
        <p:spPr>
          <a:xfrm>
            <a:off x="201827" y="1166018"/>
            <a:ext cx="11759514" cy="2936425"/>
          </a:xfrm>
        </p:spPr>
        <p:txBody>
          <a:bodyPr>
            <a:normAutofit/>
          </a:bodyPr>
          <a:lstStyle/>
          <a:p>
            <a:r>
              <a:rPr kumimoji="1" lang="zh-CN" altLang="en-US" sz="2800" dirty="0"/>
              <a:t>批处理主要操作大容量静态数据集，并在计算完成后返回结果</a:t>
            </a:r>
            <a:endParaRPr kumimoji="1" lang="en-US" altLang="zh-CN" sz="2800" dirty="0"/>
          </a:p>
          <a:p>
            <a:r>
              <a:rPr lang="zh-CN" altLang="en-US" sz="2800" dirty="0"/>
              <a:t>批处理模式中使用的数据集通常符合下列特征</a:t>
            </a:r>
            <a:endParaRPr lang="en-US" altLang="zh-CN" sz="2800" dirty="0"/>
          </a:p>
          <a:p>
            <a:pPr lvl="1"/>
            <a:r>
              <a:rPr lang="zh-CN" altLang="en-US" sz="2400" dirty="0"/>
              <a:t>有界：批处理数据是有限的集合</a:t>
            </a:r>
          </a:p>
          <a:p>
            <a:pPr lvl="1"/>
            <a:r>
              <a:rPr lang="zh-CN" altLang="en-US" sz="2400" dirty="0"/>
              <a:t>持久：数据通常始终存储在某种类型的持久存储位置中</a:t>
            </a:r>
          </a:p>
          <a:p>
            <a:pPr lvl="1"/>
            <a:r>
              <a:rPr lang="zh-CN" altLang="en-US" sz="2400" dirty="0"/>
              <a:t>大量：批处理操作通常是处理极为海量数据集的唯一方法</a:t>
            </a:r>
            <a:endParaRPr lang="en-US" altLang="zh-CN" sz="2400" dirty="0"/>
          </a:p>
          <a:p>
            <a:r>
              <a:rPr lang="zh-CN" altLang="en-US" sz="2800" dirty="0"/>
              <a:t>在大数据领域，基于</a:t>
            </a:r>
            <a:r>
              <a:rPr lang="en-US" altLang="zh-CN" sz="2800" dirty="0"/>
              <a:t>MapReduce</a:t>
            </a:r>
            <a:r>
              <a:rPr lang="zh-CN" altLang="en-US" sz="2800" dirty="0"/>
              <a:t>的数据处理系统占据生态主流</a:t>
            </a:r>
            <a:endParaRPr lang="en-US" altLang="zh-CN" sz="2800" dirty="0"/>
          </a:p>
          <a:p>
            <a:endParaRPr kumimoji="1" lang="zh-CN" altLang="en-US" sz="2800" dirty="0"/>
          </a:p>
        </p:txBody>
      </p:sp>
      <p:pic>
        <p:nvPicPr>
          <p:cNvPr id="5" name="image10.png">
            <a:extLst>
              <a:ext uri="{FF2B5EF4-FFF2-40B4-BE49-F238E27FC236}">
                <a16:creationId xmlns:a16="http://schemas.microsoft.com/office/drawing/2014/main" id="{25CAB060-0D08-9B48-8864-F584C14670E0}"/>
              </a:ext>
            </a:extLst>
          </p:cNvPr>
          <p:cNvPicPr>
            <a:picLocks noChangeAspect="1"/>
          </p:cNvPicPr>
          <p:nvPr/>
        </p:nvPicPr>
        <p:blipFill>
          <a:blip r:embed="rId2" cstate="print"/>
          <a:stretch>
            <a:fillRect/>
          </a:stretch>
        </p:blipFill>
        <p:spPr>
          <a:xfrm>
            <a:off x="1660052" y="4102443"/>
            <a:ext cx="8582142" cy="2755557"/>
          </a:xfrm>
          <a:prstGeom prst="rect">
            <a:avLst/>
          </a:prstGeom>
          <a:ln w="12700">
            <a:miter lim="400000"/>
            <a:headEnd/>
            <a:tailEnd/>
          </a:ln>
        </p:spPr>
      </p:pic>
    </p:spTree>
    <p:extLst>
      <p:ext uri="{BB962C8B-B14F-4D97-AF65-F5344CB8AC3E}">
        <p14:creationId xmlns:p14="http://schemas.microsoft.com/office/powerpoint/2010/main" val="2192256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98F5F2-9F72-C642-93A9-3E16B4A5DEA5}"/>
              </a:ext>
            </a:extLst>
          </p:cNvPr>
          <p:cNvSpPr>
            <a:spLocks noGrp="1"/>
          </p:cNvSpPr>
          <p:nvPr>
            <p:ph type="title"/>
          </p:nvPr>
        </p:nvSpPr>
        <p:spPr/>
        <p:txBody>
          <a:bodyPr/>
          <a:lstStyle/>
          <a:p>
            <a:r>
              <a:rPr kumimoji="1" lang="en-US" altLang="zh-CN" sz="4800" b="1" dirty="0">
                <a:solidFill>
                  <a:srgbClr val="2431FF"/>
                </a:solidFill>
              </a:rPr>
              <a:t>MapReduce</a:t>
            </a:r>
            <a:r>
              <a:rPr kumimoji="1" lang="zh-CN" altLang="en-US" sz="4800" b="1" dirty="0">
                <a:solidFill>
                  <a:srgbClr val="2431FF"/>
                </a:solidFill>
              </a:rPr>
              <a:t>底层设计</a:t>
            </a:r>
            <a:r>
              <a:rPr kumimoji="1" lang="en-US" altLang="zh-CN" sz="4800" b="1" dirty="0">
                <a:solidFill>
                  <a:srgbClr val="2431FF"/>
                </a:solidFill>
              </a:rPr>
              <a:t>-</a:t>
            </a:r>
            <a:r>
              <a:rPr kumimoji="1" lang="zh-CN" altLang="en-US" sz="4800" b="1" dirty="0">
                <a:solidFill>
                  <a:srgbClr val="2431FF"/>
                </a:solidFill>
              </a:rPr>
              <a:t>性能优化</a:t>
            </a:r>
          </a:p>
        </p:txBody>
      </p:sp>
      <p:sp>
        <p:nvSpPr>
          <p:cNvPr id="3" name="内容占位符 2">
            <a:extLst>
              <a:ext uri="{FF2B5EF4-FFF2-40B4-BE49-F238E27FC236}">
                <a16:creationId xmlns:a16="http://schemas.microsoft.com/office/drawing/2014/main" id="{8C213102-4748-E84F-9DB0-C1239A2827DA}"/>
              </a:ext>
            </a:extLst>
          </p:cNvPr>
          <p:cNvSpPr>
            <a:spLocks noGrp="1"/>
          </p:cNvSpPr>
          <p:nvPr>
            <p:ph idx="1"/>
          </p:nvPr>
        </p:nvSpPr>
        <p:spPr>
          <a:xfrm>
            <a:off x="226541" y="1166018"/>
            <a:ext cx="11846010" cy="5506631"/>
          </a:xfrm>
        </p:spPr>
        <p:txBody>
          <a:bodyPr>
            <a:noAutofit/>
          </a:bodyPr>
          <a:lstStyle/>
          <a:p>
            <a:pPr>
              <a:lnSpc>
                <a:spcPct val="130000"/>
              </a:lnSpc>
            </a:pPr>
            <a:r>
              <a:rPr lang="zh-CN" altLang="en-US" sz="3200" dirty="0"/>
              <a:t>将处理向数据迁移的思想</a:t>
            </a:r>
            <a:endParaRPr lang="en-US" altLang="zh-CN" sz="3200" dirty="0"/>
          </a:p>
          <a:p>
            <a:pPr lvl="1">
              <a:lnSpc>
                <a:spcPct val="130000"/>
              </a:lnSpc>
            </a:pPr>
            <a:r>
              <a:rPr lang="en" altLang="zh-CN" sz="2800" dirty="0"/>
              <a:t>MapReduce</a:t>
            </a:r>
            <a:r>
              <a:rPr lang="zh-CN" altLang="en-US" sz="2800" dirty="0"/>
              <a:t>采用了数据</a:t>
            </a:r>
            <a:r>
              <a:rPr lang="en-US" altLang="zh-CN" sz="2800" dirty="0"/>
              <a:t>/</a:t>
            </a:r>
            <a:r>
              <a:rPr lang="zh-CN" altLang="en-US" sz="2800" dirty="0"/>
              <a:t>代码互定位的技术方法，首先尽量将</a:t>
            </a:r>
            <a:r>
              <a:rPr lang="en-US" altLang="zh-CN" sz="2800" dirty="0"/>
              <a:t>map</a:t>
            </a:r>
            <a:r>
              <a:rPr lang="zh-CN" altLang="en-US" sz="2800" dirty="0"/>
              <a:t> </a:t>
            </a:r>
            <a:r>
              <a:rPr lang="en-US" altLang="zh-CN" sz="2800" dirty="0"/>
              <a:t>task</a:t>
            </a:r>
            <a:r>
              <a:rPr lang="zh-CN" altLang="en-US" sz="2800" dirty="0"/>
              <a:t>分配在离它要处理的输入文件比较近的节点上，降低读数据开销</a:t>
            </a:r>
            <a:endParaRPr lang="en-US" altLang="zh-CN" sz="2800" dirty="0"/>
          </a:p>
          <a:p>
            <a:pPr>
              <a:lnSpc>
                <a:spcPct val="130000"/>
              </a:lnSpc>
            </a:pPr>
            <a:r>
              <a:rPr lang="zh-CN" altLang="en-US" sz="3200" dirty="0"/>
              <a:t>顺序处理数据、避免随机访问数据</a:t>
            </a:r>
            <a:endParaRPr lang="en-US" altLang="zh-CN" sz="3200" dirty="0"/>
          </a:p>
          <a:p>
            <a:pPr lvl="1">
              <a:lnSpc>
                <a:spcPct val="130000"/>
              </a:lnSpc>
            </a:pPr>
            <a:r>
              <a:rPr lang="zh-CN" altLang="en-US" sz="2800" dirty="0"/>
              <a:t>大规模数据处理的特点决定了大量的数据记录不可能存放在内存，而只可能放在外存中进行处理。磁盘的顺序访问和随机访问在性能上有巨大差距</a:t>
            </a:r>
            <a:endParaRPr lang="en-US" altLang="zh-CN" sz="2800" dirty="0"/>
          </a:p>
          <a:p>
            <a:pPr lvl="1">
              <a:lnSpc>
                <a:spcPct val="130000"/>
              </a:lnSpc>
            </a:pPr>
            <a:r>
              <a:rPr lang="en" altLang="zh-CN" sz="2800" dirty="0"/>
              <a:t>MapReduce</a:t>
            </a:r>
            <a:r>
              <a:rPr lang="zh-CN" altLang="en-US" sz="2800" dirty="0"/>
              <a:t>设计为面向大数据集批处理的并行计算系统，所有计算都被组织成很长的流式操作，以便能充分利用磁盘的高传输带宽</a:t>
            </a:r>
          </a:p>
        </p:txBody>
      </p:sp>
    </p:spTree>
    <p:extLst>
      <p:ext uri="{BB962C8B-B14F-4D97-AF65-F5344CB8AC3E}">
        <p14:creationId xmlns:p14="http://schemas.microsoft.com/office/powerpoint/2010/main" val="2025133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b="1" dirty="0">
                <a:solidFill>
                  <a:srgbClr val="233D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189470" y="1166018"/>
            <a:ext cx="11734799" cy="5691982"/>
          </a:xfrm>
        </p:spPr>
        <p:txBody>
          <a:bodyPr>
            <a:normAutofit/>
          </a:bodyPr>
          <a:lstStyle/>
          <a:p>
            <a:pPr>
              <a:spcBef>
                <a:spcPts val="0"/>
              </a:spcBef>
              <a:spcAft>
                <a:spcPts val="1200"/>
              </a:spcAft>
            </a:pPr>
            <a:r>
              <a:rPr kumimoji="1" lang="zh-CN" altLang="en-US" sz="3200" dirty="0"/>
              <a:t>分布式数据处理基本概念</a:t>
            </a:r>
            <a:endParaRPr kumimoji="1" lang="en-US" altLang="zh-CN" sz="3200" dirty="0"/>
          </a:p>
          <a:p>
            <a:pPr>
              <a:spcBef>
                <a:spcPts val="0"/>
              </a:spcBef>
              <a:spcAft>
                <a:spcPts val="1200"/>
              </a:spcAft>
            </a:pPr>
            <a:r>
              <a:rPr kumimoji="1" lang="zh-CN" altLang="en-US" sz="3200" dirty="0"/>
              <a:t>分布式数据处理模式：批处理与流处理</a:t>
            </a:r>
            <a:endParaRPr kumimoji="1" lang="en-US" altLang="zh-CN" sz="3200" dirty="0"/>
          </a:p>
          <a:p>
            <a:pPr>
              <a:spcBef>
                <a:spcPts val="0"/>
              </a:spcBef>
              <a:spcAft>
                <a:spcPts val="1200"/>
              </a:spcAft>
            </a:pPr>
            <a:r>
              <a:rPr kumimoji="1" lang="zh-CN" altLang="en-US" sz="3200" dirty="0"/>
              <a:t>批处理计算模型：</a:t>
            </a:r>
            <a:r>
              <a:rPr kumimoji="1" lang="en-US" altLang="zh-CN" sz="3200" dirty="0"/>
              <a:t>MapReduce</a:t>
            </a:r>
          </a:p>
          <a:p>
            <a:pPr lvl="1">
              <a:spcBef>
                <a:spcPts val="0"/>
              </a:spcBef>
              <a:spcAft>
                <a:spcPts val="1200"/>
              </a:spcAft>
            </a:pPr>
            <a:r>
              <a:rPr kumimoji="1" lang="en-US" altLang="zh-CN" sz="2800" dirty="0"/>
              <a:t>MapReduce</a:t>
            </a:r>
            <a:r>
              <a:rPr kumimoji="1" lang="zh-CN" altLang="en-US" sz="2800" dirty="0"/>
              <a:t>基本概念</a:t>
            </a:r>
            <a:endParaRPr kumimoji="1" lang="en-US" altLang="zh-CN" sz="2800" dirty="0"/>
          </a:p>
          <a:p>
            <a:pPr lvl="1">
              <a:spcBef>
                <a:spcPts val="0"/>
              </a:spcBef>
              <a:spcAft>
                <a:spcPts val="1200"/>
              </a:spcAft>
            </a:pPr>
            <a:r>
              <a:rPr kumimoji="1" lang="en-US" altLang="zh-CN" sz="2800" dirty="0"/>
              <a:t>MapReduce</a:t>
            </a:r>
            <a:r>
              <a:rPr kumimoji="1" lang="zh-CN" altLang="en-US" sz="2800" dirty="0"/>
              <a:t>框架</a:t>
            </a:r>
            <a:endParaRPr kumimoji="1" lang="en-US" altLang="zh-CN" sz="2800" dirty="0"/>
          </a:p>
          <a:p>
            <a:pPr lvl="1">
              <a:spcBef>
                <a:spcPts val="0"/>
              </a:spcBef>
              <a:spcAft>
                <a:spcPts val="1200"/>
              </a:spcAft>
            </a:pPr>
            <a:r>
              <a:rPr kumimoji="1" lang="en-US" altLang="zh-CN" sz="2800" dirty="0"/>
              <a:t>MapReduce</a:t>
            </a:r>
            <a:r>
              <a:rPr kumimoji="1" lang="zh-CN" altLang="en-US" sz="2800" dirty="0"/>
              <a:t>底层设计</a:t>
            </a:r>
            <a:endParaRPr kumimoji="1" lang="en-US" altLang="zh-CN" sz="2800" dirty="0"/>
          </a:p>
          <a:p>
            <a:pPr lvl="1">
              <a:spcBef>
                <a:spcPts val="0"/>
              </a:spcBef>
              <a:spcAft>
                <a:spcPts val="1200"/>
              </a:spcAft>
            </a:pPr>
            <a:r>
              <a:rPr kumimoji="1" lang="en-US" altLang="zh-CN" sz="2800" dirty="0">
                <a:solidFill>
                  <a:srgbClr val="FF0000"/>
                </a:solidFill>
              </a:rPr>
              <a:t>MapReduce</a:t>
            </a:r>
            <a:r>
              <a:rPr kumimoji="1" lang="zh-CN" altLang="en-US" sz="2800" dirty="0">
                <a:solidFill>
                  <a:srgbClr val="FF0000"/>
                </a:solidFill>
              </a:rPr>
              <a:t>的多平台实现</a:t>
            </a:r>
            <a:endParaRPr kumimoji="1" lang="en-US" altLang="zh-CN" sz="2800" dirty="0">
              <a:solidFill>
                <a:srgbClr val="FF0000"/>
              </a:solidFill>
            </a:endParaRPr>
          </a:p>
          <a:p>
            <a:pPr>
              <a:spcBef>
                <a:spcPts val="0"/>
              </a:spcBef>
              <a:spcAft>
                <a:spcPts val="1200"/>
              </a:spcAft>
            </a:pPr>
            <a:r>
              <a:rPr kumimoji="1" lang="zh-CN" altLang="en-US" sz="3200" dirty="0"/>
              <a:t>讨论和总结</a:t>
            </a:r>
          </a:p>
        </p:txBody>
      </p:sp>
    </p:spTree>
    <p:extLst>
      <p:ext uri="{BB962C8B-B14F-4D97-AF65-F5344CB8AC3E}">
        <p14:creationId xmlns:p14="http://schemas.microsoft.com/office/powerpoint/2010/main" val="1630586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AEE9343F-35A7-C24D-B83E-749E9464F87C}"/>
              </a:ext>
            </a:extLst>
          </p:cNvPr>
          <p:cNvSpPr>
            <a:spLocks noGrp="1" noChangeArrowheads="1"/>
          </p:cNvSpPr>
          <p:nvPr>
            <p:ph type="title"/>
          </p:nvPr>
        </p:nvSpPr>
        <p:spPr/>
        <p:txBody>
          <a:bodyPr/>
          <a:lstStyle/>
          <a:p>
            <a:r>
              <a:rPr lang="en-US" altLang="zh-CN" sz="4800" b="1">
                <a:solidFill>
                  <a:srgbClr val="2431FF"/>
                </a:solidFill>
              </a:rPr>
              <a:t>MapReduce</a:t>
            </a:r>
            <a:r>
              <a:rPr lang="zh-CN" altLang="en-US" sz="4800" b="1">
                <a:solidFill>
                  <a:srgbClr val="2431FF"/>
                </a:solidFill>
              </a:rPr>
              <a:t>实现</a:t>
            </a:r>
            <a:r>
              <a:rPr lang="en-US" altLang="zh-CN" sz="4800" b="1">
                <a:solidFill>
                  <a:srgbClr val="2431FF"/>
                </a:solidFill>
              </a:rPr>
              <a:t>-Hadoop</a:t>
            </a:r>
          </a:p>
        </p:txBody>
      </p:sp>
      <p:sp>
        <p:nvSpPr>
          <p:cNvPr id="32770" name="Rectangle 3">
            <a:extLst>
              <a:ext uri="{FF2B5EF4-FFF2-40B4-BE49-F238E27FC236}">
                <a16:creationId xmlns:a16="http://schemas.microsoft.com/office/drawing/2014/main" id="{4139B402-1BA6-4949-AE61-6A53930095D0}"/>
              </a:ext>
            </a:extLst>
          </p:cNvPr>
          <p:cNvSpPr>
            <a:spLocks noGrp="1" noChangeArrowheads="1"/>
          </p:cNvSpPr>
          <p:nvPr>
            <p:ph idx="1"/>
          </p:nvPr>
        </p:nvSpPr>
        <p:spPr>
          <a:xfrm>
            <a:off x="115329" y="1166019"/>
            <a:ext cx="11920152" cy="2262982"/>
          </a:xfrm>
        </p:spPr>
        <p:txBody>
          <a:bodyPr/>
          <a:lstStyle/>
          <a:p>
            <a:r>
              <a:rPr lang="zh-CN" altLang="en-US" sz="3200" dirty="0"/>
              <a:t>开源的分布式系统基础架构</a:t>
            </a:r>
            <a:endParaRPr lang="en-US" altLang="zh-CN" sz="3200" dirty="0"/>
          </a:p>
          <a:p>
            <a:r>
              <a:rPr lang="zh-CN" altLang="en-US" sz="3200" dirty="0"/>
              <a:t>基于</a:t>
            </a:r>
            <a:r>
              <a:rPr lang="en-US" altLang="zh-CN" sz="3200" dirty="0"/>
              <a:t>Java</a:t>
            </a:r>
            <a:r>
              <a:rPr lang="zh-CN" altLang="en-US" sz="3200" dirty="0"/>
              <a:t>实现了</a:t>
            </a:r>
            <a:r>
              <a:rPr lang="en-US" altLang="zh-CN" sz="3200" dirty="0"/>
              <a:t>MapReduce</a:t>
            </a:r>
            <a:r>
              <a:rPr lang="zh-CN" altLang="en-US" sz="3200" dirty="0"/>
              <a:t>，为海量数据提供计算</a:t>
            </a:r>
            <a:endParaRPr lang="en-US" altLang="zh-CN" sz="3200" dirty="0"/>
          </a:p>
          <a:p>
            <a:r>
              <a:rPr lang="zh-CN" altLang="en-US" sz="3200" dirty="0"/>
              <a:t>使用</a:t>
            </a:r>
            <a:r>
              <a:rPr lang="en-US" altLang="zh-CN" sz="3200" dirty="0"/>
              <a:t>HDFS</a:t>
            </a:r>
            <a:r>
              <a:rPr lang="zh-CN" altLang="en-US" sz="3200" dirty="0"/>
              <a:t>作为底层文件系统，为海量数据提供存储</a:t>
            </a:r>
            <a:endParaRPr lang="en-US" altLang="zh-CN" sz="3200" dirty="0"/>
          </a:p>
          <a:p>
            <a:r>
              <a:rPr lang="zh-CN" altLang="en-US" sz="3200" dirty="0"/>
              <a:t>构建了庞大的大数据生态系统</a:t>
            </a:r>
            <a:endParaRPr lang="en-US" altLang="zh-CN" sz="3200" dirty="0"/>
          </a:p>
        </p:txBody>
      </p:sp>
      <p:pic>
        <p:nvPicPr>
          <p:cNvPr id="32771" name="Picture 5" descr="hadoop-logo">
            <a:extLst>
              <a:ext uri="{FF2B5EF4-FFF2-40B4-BE49-F238E27FC236}">
                <a16:creationId xmlns:a16="http://schemas.microsoft.com/office/drawing/2014/main" id="{8EE29BEF-4C7F-8845-8E06-3EA9EAC15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5486" y="1090901"/>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AD17ABB-0096-7E45-87F2-3AF03F9C8B74}"/>
              </a:ext>
            </a:extLst>
          </p:cNvPr>
          <p:cNvPicPr>
            <a:picLocks noChangeAspect="1"/>
          </p:cNvPicPr>
          <p:nvPr/>
        </p:nvPicPr>
        <p:blipFill>
          <a:blip r:embed="rId3"/>
          <a:stretch>
            <a:fillRect/>
          </a:stretch>
        </p:blipFill>
        <p:spPr>
          <a:xfrm>
            <a:off x="5736084" y="3479405"/>
            <a:ext cx="6455916" cy="3378596"/>
          </a:xfrm>
          <a:prstGeom prst="rect">
            <a:avLst/>
          </a:prstGeom>
        </p:spPr>
      </p:pic>
    </p:spTree>
    <p:extLst>
      <p:ext uri="{BB962C8B-B14F-4D97-AF65-F5344CB8AC3E}">
        <p14:creationId xmlns:p14="http://schemas.microsoft.com/office/powerpoint/2010/main" val="2643546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7E277796-FC62-674E-9DE3-9DA2A968F191}"/>
              </a:ext>
            </a:extLst>
          </p:cNvPr>
          <p:cNvSpPr>
            <a:spLocks noGrp="1" noChangeArrowheads="1"/>
          </p:cNvSpPr>
          <p:nvPr>
            <p:ph type="title"/>
          </p:nvPr>
        </p:nvSpPr>
        <p:spPr/>
        <p:txBody>
          <a:bodyPr/>
          <a:lstStyle/>
          <a:p>
            <a:r>
              <a:rPr lang="en-US" altLang="zh-CN" sz="4800" b="1" dirty="0">
                <a:solidFill>
                  <a:srgbClr val="2431FF"/>
                </a:solidFill>
              </a:rPr>
              <a:t>MapReduce</a:t>
            </a:r>
            <a:r>
              <a:rPr lang="zh-CN" altLang="en-US" sz="4800" b="1" dirty="0">
                <a:solidFill>
                  <a:srgbClr val="2431FF"/>
                </a:solidFill>
              </a:rPr>
              <a:t>实现</a:t>
            </a:r>
            <a:r>
              <a:rPr lang="en-US" altLang="zh-CN" sz="4800" b="1" dirty="0">
                <a:solidFill>
                  <a:srgbClr val="2431FF"/>
                </a:solidFill>
              </a:rPr>
              <a:t>-Phoenix</a:t>
            </a:r>
          </a:p>
        </p:txBody>
      </p:sp>
      <p:sp>
        <p:nvSpPr>
          <p:cNvPr id="35842" name="Rectangle 3">
            <a:extLst>
              <a:ext uri="{FF2B5EF4-FFF2-40B4-BE49-F238E27FC236}">
                <a16:creationId xmlns:a16="http://schemas.microsoft.com/office/drawing/2014/main" id="{D6A858BD-E7F5-A144-8276-DF1B24F3459A}"/>
              </a:ext>
            </a:extLst>
          </p:cNvPr>
          <p:cNvSpPr>
            <a:spLocks noGrp="1" noChangeArrowheads="1"/>
          </p:cNvSpPr>
          <p:nvPr>
            <p:ph idx="1"/>
          </p:nvPr>
        </p:nvSpPr>
        <p:spPr>
          <a:xfrm>
            <a:off x="185351" y="1241135"/>
            <a:ext cx="11821297" cy="4525963"/>
          </a:xfrm>
        </p:spPr>
        <p:txBody>
          <a:bodyPr/>
          <a:lstStyle/>
          <a:p>
            <a:r>
              <a:rPr lang="en-US" altLang="zh-CN" sz="3200" dirty="0"/>
              <a:t>HPCA’07</a:t>
            </a:r>
            <a:r>
              <a:rPr lang="zh-CN" altLang="en-US" sz="3200" dirty="0"/>
              <a:t>最佳论文</a:t>
            </a:r>
            <a:endParaRPr lang="en-US" altLang="zh-CN" sz="3200" dirty="0"/>
          </a:p>
          <a:p>
            <a:r>
              <a:rPr lang="zh-CN" altLang="en-US" sz="3200" dirty="0"/>
              <a:t>为多处理器系统设计</a:t>
            </a:r>
            <a:endParaRPr lang="en-US" altLang="zh-CN" sz="3200" dirty="0"/>
          </a:p>
          <a:p>
            <a:r>
              <a:rPr lang="zh-CN" altLang="en-US" sz="3200" dirty="0"/>
              <a:t>实现了共享内存</a:t>
            </a:r>
            <a:endParaRPr lang="en-US" altLang="zh-CN" sz="3200" dirty="0"/>
          </a:p>
          <a:p>
            <a:pPr lvl="1"/>
            <a:r>
              <a:rPr lang="en-US" altLang="zh-CN" sz="2800" dirty="0"/>
              <a:t>SMP, Multi-core</a:t>
            </a:r>
          </a:p>
          <a:p>
            <a:r>
              <a:rPr lang="zh-CN" altLang="en-US" sz="3200" dirty="0"/>
              <a:t>特点</a:t>
            </a:r>
            <a:endParaRPr lang="en-US" altLang="zh-CN" sz="3200" dirty="0"/>
          </a:p>
          <a:p>
            <a:pPr lvl="1"/>
            <a:r>
              <a:rPr lang="zh-CN" altLang="en-US" sz="2800" dirty="0"/>
              <a:t>使用线程作为并行粒度，而不是集群节点</a:t>
            </a:r>
            <a:endParaRPr lang="en-US" altLang="zh-CN" sz="2800" dirty="0"/>
          </a:p>
          <a:p>
            <a:pPr lvl="1"/>
            <a:r>
              <a:rPr lang="zh-CN" altLang="en-US" sz="2800" dirty="0"/>
              <a:t>通过共享内存进行通信，而不是网络消息</a:t>
            </a:r>
            <a:endParaRPr lang="en-US" altLang="zh-CN" sz="2800" dirty="0"/>
          </a:p>
          <a:p>
            <a:pPr lvl="1"/>
            <a:r>
              <a:rPr lang="zh-CN" altLang="en-US" sz="2800" dirty="0"/>
              <a:t>支持动态调度，局部性管理和容错</a:t>
            </a:r>
            <a:endParaRPr lang="en-US" altLang="zh-CN" sz="2800" dirty="0"/>
          </a:p>
        </p:txBody>
      </p:sp>
      <p:pic>
        <p:nvPicPr>
          <p:cNvPr id="5" name="Picture 4">
            <a:extLst>
              <a:ext uri="{FF2B5EF4-FFF2-40B4-BE49-F238E27FC236}">
                <a16:creationId xmlns:a16="http://schemas.microsoft.com/office/drawing/2014/main" id="{1B8BF9F4-7008-554A-886D-4E15A2E5B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755" y="1090902"/>
            <a:ext cx="5502531" cy="296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8766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a:extLst>
              <a:ext uri="{FF2B5EF4-FFF2-40B4-BE49-F238E27FC236}">
                <a16:creationId xmlns:a16="http://schemas.microsoft.com/office/drawing/2014/main" id="{D071A484-5554-6D49-A509-2CD07FF5305C}"/>
              </a:ext>
            </a:extLst>
          </p:cNvPr>
          <p:cNvSpPr txBox="1">
            <a:spLocks noChangeArrowheads="1"/>
          </p:cNvSpPr>
          <p:nvPr/>
        </p:nvSpPr>
        <p:spPr bwMode="auto">
          <a:xfrm>
            <a:off x="0" y="8242"/>
            <a:ext cx="1219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defRPr>
                <a:solidFill>
                  <a:schemeClr val="tx1"/>
                </a:solidFill>
                <a:latin typeface="等线" panose="02010600030101010101" pitchFamily="2" charset="-122"/>
                <a:ea typeface="等线" panose="02010600030101010101" pitchFamily="2" charset="-122"/>
              </a:defRPr>
            </a:lvl1pPr>
            <a:lvl2pPr marL="742950" indent="-285750" defTabSz="685800">
              <a:defRPr>
                <a:solidFill>
                  <a:schemeClr val="tx1"/>
                </a:solidFill>
                <a:latin typeface="等线" panose="02010600030101010101" pitchFamily="2" charset="-122"/>
                <a:ea typeface="等线" panose="02010600030101010101" pitchFamily="2" charset="-122"/>
              </a:defRPr>
            </a:lvl2pPr>
            <a:lvl3pPr marL="1143000" indent="-228600" defTabSz="685800">
              <a:defRPr>
                <a:solidFill>
                  <a:schemeClr val="tx1"/>
                </a:solidFill>
                <a:latin typeface="等线" panose="02010600030101010101" pitchFamily="2" charset="-122"/>
                <a:ea typeface="等线" panose="02010600030101010101" pitchFamily="2" charset="-122"/>
              </a:defRPr>
            </a:lvl3pPr>
            <a:lvl4pPr marL="1600200" indent="-228600" defTabSz="685800">
              <a:defRPr>
                <a:solidFill>
                  <a:schemeClr val="tx1"/>
                </a:solidFill>
                <a:latin typeface="等线" panose="02010600030101010101" pitchFamily="2" charset="-122"/>
                <a:ea typeface="等线" panose="02010600030101010101" pitchFamily="2" charset="-122"/>
              </a:defRPr>
            </a:lvl4pPr>
            <a:lvl5pPr marL="2057400" indent="-228600" defTabSz="685800">
              <a:defRPr>
                <a:solidFill>
                  <a:schemeClr val="tx1"/>
                </a:solidFill>
                <a:latin typeface="等线" panose="02010600030101010101" pitchFamily="2" charset="-122"/>
                <a:ea typeface="等线" panose="02010600030101010101" pitchFamily="2" charset="-122"/>
              </a:defRPr>
            </a:lvl5pPr>
            <a:lvl6pPr marL="2514600" indent="-228600" defTabSz="6858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6858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6858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6858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lnSpc>
                <a:spcPct val="90000"/>
              </a:lnSpc>
            </a:pPr>
            <a:r>
              <a:rPr lang="en-US" altLang="zh-CN" sz="4800" b="1" dirty="0">
                <a:solidFill>
                  <a:srgbClr val="2431FF"/>
                </a:solidFill>
                <a:latin typeface="+mj-lt"/>
                <a:ea typeface="SimHei" panose="02010609060101010101" pitchFamily="49" charset="-122"/>
              </a:rPr>
              <a:t>GPU</a:t>
            </a:r>
            <a:r>
              <a:rPr lang="zh-CN" altLang="en-US" sz="4800" b="1" dirty="0">
                <a:solidFill>
                  <a:srgbClr val="2431FF"/>
                </a:solidFill>
                <a:latin typeface="+mj-lt"/>
                <a:ea typeface="SimHei" panose="02010609060101010101" pitchFamily="49" charset="-122"/>
              </a:rPr>
              <a:t>上的</a:t>
            </a:r>
            <a:r>
              <a:rPr lang="en-US" altLang="zh-CN" sz="4800" b="1" dirty="0">
                <a:solidFill>
                  <a:srgbClr val="2431FF"/>
                </a:solidFill>
                <a:latin typeface="+mj-lt"/>
                <a:ea typeface="SimHei" panose="02010609060101010101" pitchFamily="49" charset="-122"/>
              </a:rPr>
              <a:t>MapReduce</a:t>
            </a:r>
            <a:r>
              <a:rPr lang="zh-CN" altLang="en-US" sz="4800" b="1" dirty="0">
                <a:solidFill>
                  <a:srgbClr val="2431FF"/>
                </a:solidFill>
                <a:latin typeface="+mj-lt"/>
                <a:ea typeface="SimHei" panose="02010609060101010101" pitchFamily="49" charset="-122"/>
              </a:rPr>
              <a:t>实现</a:t>
            </a:r>
            <a:r>
              <a:rPr lang="en-US" altLang="zh-CN" sz="4800" b="1" dirty="0">
                <a:solidFill>
                  <a:srgbClr val="2431FF"/>
                </a:solidFill>
                <a:latin typeface="+mj-lt"/>
                <a:ea typeface="SimHei" panose="02010609060101010101" pitchFamily="49" charset="-122"/>
              </a:rPr>
              <a:t>-Mars</a:t>
            </a:r>
          </a:p>
        </p:txBody>
      </p:sp>
      <p:sp>
        <p:nvSpPr>
          <p:cNvPr id="38914" name="Rectangle 3">
            <a:extLst>
              <a:ext uri="{FF2B5EF4-FFF2-40B4-BE49-F238E27FC236}">
                <a16:creationId xmlns:a16="http://schemas.microsoft.com/office/drawing/2014/main" id="{03D2A9DE-BAAD-F84E-901E-DD3EABACA11D}"/>
              </a:ext>
            </a:extLst>
          </p:cNvPr>
          <p:cNvSpPr>
            <a:spLocks noGrp="1" noChangeArrowheads="1"/>
          </p:cNvSpPr>
          <p:nvPr>
            <p:ph idx="1"/>
          </p:nvPr>
        </p:nvSpPr>
        <p:spPr>
          <a:xfrm>
            <a:off x="0" y="6374651"/>
            <a:ext cx="1308786" cy="475107"/>
          </a:xfrm>
        </p:spPr>
        <p:txBody>
          <a:bodyPr/>
          <a:lstStyle/>
          <a:p>
            <a:pPr marL="0" indent="0">
              <a:buNone/>
            </a:pPr>
            <a:r>
              <a:rPr lang="en-US" altLang="zh-CN" dirty="0"/>
              <a:t>PACT’08</a:t>
            </a:r>
          </a:p>
          <a:p>
            <a:pPr marL="0" indent="0">
              <a:buNone/>
            </a:pPr>
            <a:endParaRPr lang="en-US" altLang="zh-CN" dirty="0"/>
          </a:p>
        </p:txBody>
      </p:sp>
      <p:pic>
        <p:nvPicPr>
          <p:cNvPr id="38915" name="Picture 7" descr="GeForce 8800 GTX">
            <a:extLst>
              <a:ext uri="{FF2B5EF4-FFF2-40B4-BE49-F238E27FC236}">
                <a16:creationId xmlns:a16="http://schemas.microsoft.com/office/drawing/2014/main" id="{4A3E8B43-04D7-E947-BAA4-B21428840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010" y="1136297"/>
            <a:ext cx="4860653" cy="428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6">
            <a:extLst>
              <a:ext uri="{FF2B5EF4-FFF2-40B4-BE49-F238E27FC236}">
                <a16:creationId xmlns:a16="http://schemas.microsoft.com/office/drawing/2014/main" id="{330418AA-AC0D-994A-9759-81E0410EB6FD}"/>
              </a:ext>
            </a:extLst>
          </p:cNvPr>
          <p:cNvSpPr txBox="1">
            <a:spLocks noChangeArrowheads="1"/>
          </p:cNvSpPr>
          <p:nvPr/>
        </p:nvSpPr>
        <p:spPr bwMode="auto">
          <a:xfrm>
            <a:off x="1905000" y="5791201"/>
            <a:ext cx="3765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GeForce 8800 GTX, PS3, Xbox360</a:t>
            </a:r>
          </a:p>
        </p:txBody>
      </p:sp>
      <p:pic>
        <p:nvPicPr>
          <p:cNvPr id="38917" name="Picture 4">
            <a:extLst>
              <a:ext uri="{FF2B5EF4-FFF2-40B4-BE49-F238E27FC236}">
                <a16:creationId xmlns:a16="http://schemas.microsoft.com/office/drawing/2014/main" id="{39D80C13-BE9C-3544-9941-3AFADE41F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987" y="1099226"/>
            <a:ext cx="4578177" cy="5750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144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67DD4BD-5EED-B544-8DF6-8E535D82179F}"/>
              </a:ext>
            </a:extLst>
          </p:cNvPr>
          <p:cNvSpPr>
            <a:spLocks noGrp="1"/>
          </p:cNvSpPr>
          <p:nvPr>
            <p:ph type="title"/>
          </p:nvPr>
        </p:nvSpPr>
        <p:spPr/>
        <p:txBody>
          <a:bodyPr/>
          <a:lstStyle/>
          <a:p>
            <a:r>
              <a:rPr lang="en-US" altLang="zh-CN" sz="4800" b="1" dirty="0">
                <a:solidFill>
                  <a:srgbClr val="2431FF"/>
                </a:solidFill>
                <a:ea typeface="SimHei" panose="02010609060101010101" pitchFamily="49" charset="-122"/>
              </a:rPr>
              <a:t>GPU</a:t>
            </a:r>
            <a:r>
              <a:rPr lang="zh-CN" altLang="en-US" sz="4800" b="1" dirty="0">
                <a:solidFill>
                  <a:srgbClr val="2431FF"/>
                </a:solidFill>
                <a:ea typeface="SimHei" panose="02010609060101010101" pitchFamily="49" charset="-122"/>
              </a:rPr>
              <a:t>上的</a:t>
            </a:r>
            <a:r>
              <a:rPr lang="en-US" altLang="zh-CN" sz="4800" b="1" dirty="0">
                <a:solidFill>
                  <a:srgbClr val="2431FF"/>
                </a:solidFill>
                <a:ea typeface="SimHei" panose="02010609060101010101" pitchFamily="49" charset="-122"/>
              </a:rPr>
              <a:t>MapReduce</a:t>
            </a:r>
            <a:r>
              <a:rPr lang="zh-CN" altLang="en-US" sz="4800" b="1" dirty="0">
                <a:solidFill>
                  <a:srgbClr val="2431FF"/>
                </a:solidFill>
                <a:ea typeface="SimHei" panose="02010609060101010101" pitchFamily="49" charset="-122"/>
              </a:rPr>
              <a:t>实现</a:t>
            </a:r>
            <a:r>
              <a:rPr lang="en-US" altLang="zh-CN" sz="4800" b="1" dirty="0">
                <a:solidFill>
                  <a:srgbClr val="2431FF"/>
                </a:solidFill>
                <a:ea typeface="SimHei" panose="02010609060101010101" pitchFamily="49" charset="-122"/>
              </a:rPr>
              <a:t>-Mars</a:t>
            </a:r>
            <a:endParaRPr kumimoji="1" lang="zh-CN" altLang="en-US" sz="4800" b="1" dirty="0">
              <a:solidFill>
                <a:srgbClr val="2431FF"/>
              </a:solidFill>
              <a:ea typeface="SimHei" panose="02010609060101010101" pitchFamily="49" charset="-122"/>
            </a:endParaRPr>
          </a:p>
        </p:txBody>
      </p:sp>
      <p:sp>
        <p:nvSpPr>
          <p:cNvPr id="39938" name="Rectangle 14">
            <a:extLst>
              <a:ext uri="{FF2B5EF4-FFF2-40B4-BE49-F238E27FC236}">
                <a16:creationId xmlns:a16="http://schemas.microsoft.com/office/drawing/2014/main" id="{44FEBC02-E451-A74A-A034-24E67B1D1FE7}"/>
              </a:ext>
            </a:extLst>
          </p:cNvPr>
          <p:cNvSpPr>
            <a:spLocks noChangeArrowheads="1"/>
          </p:cNvSpPr>
          <p:nvPr/>
        </p:nvSpPr>
        <p:spPr bwMode="auto">
          <a:xfrm>
            <a:off x="1524001" y="21775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nvGrpSpPr>
          <p:cNvPr id="39939" name="Group 15">
            <a:extLst>
              <a:ext uri="{FF2B5EF4-FFF2-40B4-BE49-F238E27FC236}">
                <a16:creationId xmlns:a16="http://schemas.microsoft.com/office/drawing/2014/main" id="{B77E9D1D-4506-5B4B-9254-B1F240BBF50E}"/>
              </a:ext>
            </a:extLst>
          </p:cNvPr>
          <p:cNvGrpSpPr>
            <a:grpSpLocks noChangeAspect="1"/>
          </p:cNvGrpSpPr>
          <p:nvPr/>
        </p:nvGrpSpPr>
        <p:grpSpPr bwMode="auto">
          <a:xfrm>
            <a:off x="1708732" y="1143000"/>
            <a:ext cx="8571584" cy="5715000"/>
            <a:chOff x="3270" y="2823"/>
            <a:chExt cx="4950" cy="3394"/>
          </a:xfrm>
        </p:grpSpPr>
        <p:sp>
          <p:nvSpPr>
            <p:cNvPr id="39941" name="AutoShape 16">
              <a:extLst>
                <a:ext uri="{FF2B5EF4-FFF2-40B4-BE49-F238E27FC236}">
                  <a16:creationId xmlns:a16="http://schemas.microsoft.com/office/drawing/2014/main" id="{883368BB-6263-034C-9D77-1C866AB69451}"/>
                </a:ext>
              </a:extLst>
            </p:cNvPr>
            <p:cNvSpPr>
              <a:spLocks noChangeAspect="1" noChangeArrowheads="1" noTextEdit="1"/>
            </p:cNvSpPr>
            <p:nvPr/>
          </p:nvSpPr>
          <p:spPr bwMode="auto">
            <a:xfrm>
              <a:off x="3270" y="2823"/>
              <a:ext cx="4950" cy="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942" name="Rectangle 17">
              <a:extLst>
                <a:ext uri="{FF2B5EF4-FFF2-40B4-BE49-F238E27FC236}">
                  <a16:creationId xmlns:a16="http://schemas.microsoft.com/office/drawing/2014/main" id="{962155D8-B5D3-CB44-B435-1B7E36507AEB}"/>
                </a:ext>
              </a:extLst>
            </p:cNvPr>
            <p:cNvSpPr>
              <a:spLocks noChangeArrowheads="1"/>
            </p:cNvSpPr>
            <p:nvPr/>
          </p:nvSpPr>
          <p:spPr bwMode="auto">
            <a:xfrm>
              <a:off x="3270" y="5600"/>
              <a:ext cx="2400" cy="617"/>
            </a:xfrm>
            <a:prstGeom prst="rect">
              <a:avLst/>
            </a:prstGeom>
            <a:solidFill>
              <a:srgbClr val="CCFFFF"/>
            </a:solidFill>
            <a:ln w="9525">
              <a:solidFill>
                <a:srgbClr val="000000"/>
              </a:solidFill>
              <a:miter lim="800000"/>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dirty="0">
                  <a:solidFill>
                    <a:srgbClr val="000000"/>
                  </a:solidFill>
                  <a:latin typeface="Times New Roman" panose="02020603050405020304" pitchFamily="18" charset="0"/>
                  <a:ea typeface="宋体" panose="02010600030101010101" pitchFamily="2" charset="-122"/>
                </a:rPr>
                <a:t>NVIDIA GPU (GeForce 8800 GTX)</a:t>
              </a:r>
              <a:endParaRPr lang="en-US" altLang="zh-CN" sz="2000" dirty="0">
                <a:solidFill>
                  <a:srgbClr val="000000"/>
                </a:solidFill>
                <a:latin typeface="Arial" panose="020B0604020202020204" pitchFamily="34" charset="0"/>
                <a:ea typeface="宋体" panose="02010600030101010101" pitchFamily="2" charset="-122"/>
              </a:endParaRPr>
            </a:p>
          </p:txBody>
        </p:sp>
        <p:sp>
          <p:nvSpPr>
            <p:cNvPr id="39943" name="Rectangle 18">
              <a:extLst>
                <a:ext uri="{FF2B5EF4-FFF2-40B4-BE49-F238E27FC236}">
                  <a16:creationId xmlns:a16="http://schemas.microsoft.com/office/drawing/2014/main" id="{17C710CA-31D8-1F4E-A772-3EDBC705C378}"/>
                </a:ext>
              </a:extLst>
            </p:cNvPr>
            <p:cNvSpPr>
              <a:spLocks noChangeArrowheads="1"/>
            </p:cNvSpPr>
            <p:nvPr/>
          </p:nvSpPr>
          <p:spPr bwMode="auto">
            <a:xfrm>
              <a:off x="5820" y="5600"/>
              <a:ext cx="2400" cy="617"/>
            </a:xfrm>
            <a:prstGeom prst="rect">
              <a:avLst/>
            </a:prstGeom>
            <a:solidFill>
              <a:srgbClr val="CCFFFF"/>
            </a:solidFill>
            <a:ln w="9525">
              <a:solidFill>
                <a:srgbClr val="000000"/>
              </a:solidFill>
              <a:miter lim="800000"/>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solidFill>
                    <a:srgbClr val="000000"/>
                  </a:solidFill>
                  <a:latin typeface="Times New Roman" panose="02020603050405020304" pitchFamily="18" charset="0"/>
                  <a:ea typeface="宋体" panose="02010600030101010101" pitchFamily="2" charset="-122"/>
                </a:rPr>
                <a:t>CPU (Intel P4 four cores, 2.4GHz)</a:t>
              </a:r>
            </a:p>
          </p:txBody>
        </p:sp>
        <p:sp>
          <p:nvSpPr>
            <p:cNvPr id="39944" name="Rectangle 19">
              <a:extLst>
                <a:ext uri="{FF2B5EF4-FFF2-40B4-BE49-F238E27FC236}">
                  <a16:creationId xmlns:a16="http://schemas.microsoft.com/office/drawing/2014/main" id="{DD31B9FF-F403-EA47-A57F-58557C14D995}"/>
                </a:ext>
              </a:extLst>
            </p:cNvPr>
            <p:cNvSpPr>
              <a:spLocks noChangeArrowheads="1"/>
            </p:cNvSpPr>
            <p:nvPr/>
          </p:nvSpPr>
          <p:spPr bwMode="auto">
            <a:xfrm>
              <a:off x="3270" y="4828"/>
              <a:ext cx="4950" cy="772"/>
            </a:xfrm>
            <a:prstGeom prst="rect">
              <a:avLst/>
            </a:prstGeom>
            <a:solidFill>
              <a:srgbClr val="FFFF99"/>
            </a:solidFill>
            <a:ln w="9525">
              <a:solidFill>
                <a:srgbClr val="000000"/>
              </a:solidFill>
              <a:miter lim="800000"/>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dirty="0">
                  <a:solidFill>
                    <a:srgbClr val="000000"/>
                  </a:solidFill>
                  <a:latin typeface="Times New Roman" panose="02020603050405020304" pitchFamily="18" charset="0"/>
                  <a:ea typeface="宋体" panose="02010600030101010101" pitchFamily="2" charset="-122"/>
                </a:rPr>
                <a:t>Operating System (Windows or Linux)</a:t>
              </a:r>
              <a:endParaRPr lang="en-US" altLang="zh-CN" sz="5400" dirty="0">
                <a:solidFill>
                  <a:srgbClr val="000000"/>
                </a:solidFill>
                <a:latin typeface="Arial" panose="020B0604020202020204" pitchFamily="34" charset="0"/>
                <a:ea typeface="宋体" panose="02010600030101010101" pitchFamily="2" charset="-122"/>
              </a:endParaRPr>
            </a:p>
          </p:txBody>
        </p:sp>
        <p:sp>
          <p:nvSpPr>
            <p:cNvPr id="39945" name="Rectangle 20">
              <a:extLst>
                <a:ext uri="{FF2B5EF4-FFF2-40B4-BE49-F238E27FC236}">
                  <a16:creationId xmlns:a16="http://schemas.microsoft.com/office/drawing/2014/main" id="{4399AD45-2392-6E47-B39A-F8A620F5E091}"/>
                </a:ext>
              </a:extLst>
            </p:cNvPr>
            <p:cNvSpPr>
              <a:spLocks noChangeArrowheads="1"/>
            </p:cNvSpPr>
            <p:nvPr/>
          </p:nvSpPr>
          <p:spPr bwMode="auto">
            <a:xfrm>
              <a:off x="3270" y="4211"/>
              <a:ext cx="2400" cy="617"/>
            </a:xfrm>
            <a:prstGeom prst="rect">
              <a:avLst/>
            </a:prstGeom>
            <a:solidFill>
              <a:srgbClr val="CC99FF"/>
            </a:solidFill>
            <a:ln w="9525">
              <a:solidFill>
                <a:srgbClr val="000000"/>
              </a:solidFill>
              <a:miter lim="800000"/>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4000" dirty="0">
                  <a:solidFill>
                    <a:srgbClr val="000000"/>
                  </a:solidFill>
                  <a:latin typeface="Times New Roman" panose="02020603050405020304" pitchFamily="18" charset="0"/>
                  <a:ea typeface="宋体" panose="02010600030101010101" pitchFamily="2" charset="-122"/>
                </a:rPr>
                <a:t>CUDA</a:t>
              </a:r>
              <a:endParaRPr lang="en-US" altLang="zh-CN" sz="6600" dirty="0">
                <a:solidFill>
                  <a:srgbClr val="000000"/>
                </a:solidFill>
                <a:latin typeface="Arial" panose="020B0604020202020204" pitchFamily="34" charset="0"/>
                <a:ea typeface="宋体" panose="02010600030101010101" pitchFamily="2" charset="-122"/>
              </a:endParaRPr>
            </a:p>
          </p:txBody>
        </p:sp>
        <p:sp>
          <p:nvSpPr>
            <p:cNvPr id="39946" name="Rectangle 21">
              <a:extLst>
                <a:ext uri="{FF2B5EF4-FFF2-40B4-BE49-F238E27FC236}">
                  <a16:creationId xmlns:a16="http://schemas.microsoft.com/office/drawing/2014/main" id="{3FFEB45A-20DD-9C46-8259-6E561E8240FE}"/>
                </a:ext>
              </a:extLst>
            </p:cNvPr>
            <p:cNvSpPr>
              <a:spLocks noChangeArrowheads="1"/>
            </p:cNvSpPr>
            <p:nvPr/>
          </p:nvSpPr>
          <p:spPr bwMode="auto">
            <a:xfrm>
              <a:off x="5820" y="4211"/>
              <a:ext cx="2400" cy="617"/>
            </a:xfrm>
            <a:prstGeom prst="rect">
              <a:avLst/>
            </a:prstGeom>
            <a:solidFill>
              <a:srgbClr val="CC99FF"/>
            </a:solidFill>
            <a:ln w="9525">
              <a:solidFill>
                <a:srgbClr val="000000"/>
              </a:solidFill>
              <a:miter lim="800000"/>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600" dirty="0">
                  <a:solidFill>
                    <a:srgbClr val="000000"/>
                  </a:solidFill>
                  <a:latin typeface="Arial" panose="020B0604020202020204" pitchFamily="34" charset="0"/>
                  <a:ea typeface="ＭＳ Ｐゴシック" panose="020B0600070205080204" pitchFamily="34" charset="-128"/>
                </a:rPr>
                <a:t>System calls</a:t>
              </a:r>
            </a:p>
          </p:txBody>
        </p:sp>
        <p:sp>
          <p:nvSpPr>
            <p:cNvPr id="39947" name="Rectangle 22">
              <a:extLst>
                <a:ext uri="{FF2B5EF4-FFF2-40B4-BE49-F238E27FC236}">
                  <a16:creationId xmlns:a16="http://schemas.microsoft.com/office/drawing/2014/main" id="{D5A39C79-31B5-AD4F-8C57-23F703A31020}"/>
                </a:ext>
              </a:extLst>
            </p:cNvPr>
            <p:cNvSpPr>
              <a:spLocks noChangeArrowheads="1"/>
            </p:cNvSpPr>
            <p:nvPr/>
          </p:nvSpPr>
          <p:spPr bwMode="auto">
            <a:xfrm>
              <a:off x="3270" y="3440"/>
              <a:ext cx="4950" cy="771"/>
            </a:xfrm>
            <a:prstGeom prst="rect">
              <a:avLst/>
            </a:prstGeom>
            <a:solidFill>
              <a:srgbClr val="99CCFF"/>
            </a:solidFill>
            <a:ln w="9525">
              <a:solidFill>
                <a:srgbClr val="000000"/>
              </a:solidFill>
              <a:miter lim="800000"/>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4000" dirty="0">
                  <a:solidFill>
                    <a:srgbClr val="FA1D06"/>
                  </a:solidFill>
                  <a:latin typeface="Times New Roman" panose="02020603050405020304" pitchFamily="18" charset="0"/>
                  <a:ea typeface="宋体" panose="02010600030101010101" pitchFamily="2" charset="-122"/>
                </a:rPr>
                <a:t>MapReduce</a:t>
              </a:r>
              <a:endParaRPr lang="en-US" altLang="zh-CN" sz="6600" dirty="0">
                <a:solidFill>
                  <a:srgbClr val="FA1D06"/>
                </a:solidFill>
                <a:latin typeface="Arial" panose="020B0604020202020204" pitchFamily="34" charset="0"/>
                <a:ea typeface="宋体" panose="02010600030101010101" pitchFamily="2" charset="-122"/>
              </a:endParaRPr>
            </a:p>
          </p:txBody>
        </p:sp>
        <p:sp>
          <p:nvSpPr>
            <p:cNvPr id="39948" name="Rectangle 23">
              <a:extLst>
                <a:ext uri="{FF2B5EF4-FFF2-40B4-BE49-F238E27FC236}">
                  <a16:creationId xmlns:a16="http://schemas.microsoft.com/office/drawing/2014/main" id="{334283D3-8270-914D-945F-31CDE309E29D}"/>
                </a:ext>
              </a:extLst>
            </p:cNvPr>
            <p:cNvSpPr>
              <a:spLocks noChangeArrowheads="1"/>
            </p:cNvSpPr>
            <p:nvPr/>
          </p:nvSpPr>
          <p:spPr bwMode="auto">
            <a:xfrm>
              <a:off x="3270" y="2823"/>
              <a:ext cx="4950" cy="617"/>
            </a:xfrm>
            <a:prstGeom prst="rect">
              <a:avLst/>
            </a:prstGeom>
            <a:solidFill>
              <a:srgbClr val="FF99CC"/>
            </a:solidFill>
            <a:ln w="9525">
              <a:solidFill>
                <a:srgbClr val="000000"/>
              </a:solidFill>
              <a:miter lim="800000"/>
              <a:headEnd/>
              <a:tailEnd/>
            </a:ln>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dirty="0">
                  <a:solidFill>
                    <a:srgbClr val="000000"/>
                  </a:solidFill>
                  <a:latin typeface="Times New Roman" panose="02020603050405020304" pitchFamily="18" charset="0"/>
                  <a:ea typeface="宋体" panose="02010600030101010101" pitchFamily="2" charset="-122"/>
                </a:rPr>
                <a:t>User applications</a:t>
              </a:r>
              <a:endParaRPr lang="en-US" altLang="zh-CN" sz="5400" dirty="0">
                <a:solidFill>
                  <a:srgbClr val="000000"/>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540790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4F7D4-1D46-6D46-AC25-C32DBE8FB1DB}"/>
              </a:ext>
            </a:extLst>
          </p:cNvPr>
          <p:cNvSpPr>
            <a:spLocks noGrp="1"/>
          </p:cNvSpPr>
          <p:nvPr>
            <p:ph type="title"/>
          </p:nvPr>
        </p:nvSpPr>
        <p:spPr/>
        <p:txBody>
          <a:bodyPr/>
          <a:lstStyle/>
          <a:p>
            <a:r>
              <a:rPr lang="en-US" altLang="zh-CN" sz="4800" b="1" dirty="0">
                <a:solidFill>
                  <a:srgbClr val="2431FF"/>
                </a:solidFill>
                <a:ea typeface="SimHei" panose="02010609060101010101" pitchFamily="49" charset="-122"/>
              </a:rPr>
              <a:t>GPU</a:t>
            </a:r>
            <a:r>
              <a:rPr lang="zh-CN" altLang="en-US" sz="4800" b="1" dirty="0">
                <a:solidFill>
                  <a:srgbClr val="2431FF"/>
                </a:solidFill>
                <a:ea typeface="SimHei" panose="02010609060101010101" pitchFamily="49" charset="-122"/>
              </a:rPr>
              <a:t>上的</a:t>
            </a:r>
            <a:r>
              <a:rPr lang="en-US" altLang="zh-CN" sz="4800" b="1" dirty="0">
                <a:solidFill>
                  <a:srgbClr val="2431FF"/>
                </a:solidFill>
                <a:ea typeface="SimHei" panose="02010609060101010101" pitchFamily="49" charset="-122"/>
              </a:rPr>
              <a:t>MapReduce</a:t>
            </a:r>
            <a:r>
              <a:rPr lang="zh-CN" altLang="en-US" sz="4800" b="1" dirty="0">
                <a:solidFill>
                  <a:srgbClr val="2431FF"/>
                </a:solidFill>
                <a:ea typeface="SimHei" panose="02010609060101010101" pitchFamily="49" charset="-122"/>
              </a:rPr>
              <a:t>实现</a:t>
            </a:r>
            <a:r>
              <a:rPr lang="en-US" altLang="zh-CN" sz="4800" b="1" dirty="0">
                <a:solidFill>
                  <a:srgbClr val="2431FF"/>
                </a:solidFill>
                <a:ea typeface="SimHei" panose="02010609060101010101" pitchFamily="49" charset="-122"/>
              </a:rPr>
              <a:t>-Mars</a:t>
            </a:r>
            <a:endParaRPr kumimoji="1" lang="zh-CN" altLang="en-US" sz="4800" b="1" dirty="0">
              <a:solidFill>
                <a:srgbClr val="2431FF"/>
              </a:solidFill>
              <a:ea typeface="SimHei" panose="02010609060101010101" pitchFamily="49" charset="-122"/>
            </a:endParaRPr>
          </a:p>
        </p:txBody>
      </p:sp>
      <p:pic>
        <p:nvPicPr>
          <p:cNvPr id="40961" name="Picture 4">
            <a:extLst>
              <a:ext uri="{FF2B5EF4-FFF2-40B4-BE49-F238E27FC236}">
                <a16:creationId xmlns:a16="http://schemas.microsoft.com/office/drawing/2014/main" id="{F566D168-26E4-FF43-9D57-85D48EEA1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2999"/>
            <a:ext cx="12184271" cy="518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2406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12192000" cy="1143000"/>
          </a:xfrm>
        </p:spPr>
        <p:txBody>
          <a:bodyPr/>
          <a:lstStyle/>
          <a:p>
            <a:r>
              <a:rPr lang="zh-CN" altLang="en-US" sz="4800" b="1" dirty="0">
                <a:solidFill>
                  <a:srgbClr val="2431FF"/>
                </a:solidFill>
              </a:rPr>
              <a:t>以内存为中心的</a:t>
            </a:r>
            <a:r>
              <a:rPr lang="en-US" altLang="zh-CN" sz="4800" b="1" dirty="0" err="1">
                <a:solidFill>
                  <a:srgbClr val="2431FF"/>
                </a:solidFill>
              </a:rPr>
              <a:t>MapReduce</a:t>
            </a:r>
            <a:r>
              <a:rPr lang="zh-CN" altLang="en-US" sz="4800" b="1" dirty="0">
                <a:solidFill>
                  <a:srgbClr val="2431FF"/>
                </a:solidFill>
              </a:rPr>
              <a:t>框架</a:t>
            </a:r>
            <a:r>
              <a:rPr lang="en-US" altLang="zh-CN" sz="4800" b="1" dirty="0">
                <a:solidFill>
                  <a:srgbClr val="2431FF"/>
                </a:solidFill>
              </a:rPr>
              <a:t>-Spark</a:t>
            </a:r>
            <a:endParaRPr lang="zh-CN" altLang="en-US" sz="4800" b="1" dirty="0">
              <a:solidFill>
                <a:srgbClr val="2431FF"/>
              </a:solidFill>
            </a:endParaRPr>
          </a:p>
        </p:txBody>
      </p:sp>
      <p:sp>
        <p:nvSpPr>
          <p:cNvPr id="3" name="内容占位符 2"/>
          <p:cNvSpPr>
            <a:spLocks noGrp="1"/>
          </p:cNvSpPr>
          <p:nvPr>
            <p:ph idx="1"/>
          </p:nvPr>
        </p:nvSpPr>
        <p:spPr>
          <a:xfrm>
            <a:off x="-1" y="1115616"/>
            <a:ext cx="12113741" cy="5569389"/>
          </a:xfrm>
        </p:spPr>
        <p:txBody>
          <a:bodyPr>
            <a:normAutofit/>
          </a:bodyPr>
          <a:lstStyle/>
          <a:p>
            <a:r>
              <a:rPr lang="en-US" altLang="zh-CN" sz="2800" dirty="0"/>
              <a:t>Spark</a:t>
            </a:r>
            <a:r>
              <a:rPr lang="zh-CN" altLang="en-US" sz="2800" dirty="0"/>
              <a:t>是类</a:t>
            </a:r>
            <a:r>
              <a:rPr lang="en-US" altLang="zh-CN" sz="2800" dirty="0"/>
              <a:t>h</a:t>
            </a:r>
            <a:r>
              <a:rPr lang="en" altLang="zh-CN" sz="2800" dirty="0" err="1"/>
              <a:t>adoop</a:t>
            </a:r>
            <a:r>
              <a:rPr lang="en" altLang="zh-CN" sz="2800" dirty="0"/>
              <a:t> MapReduce</a:t>
            </a:r>
            <a:r>
              <a:rPr lang="zh-CN" altLang="en-US" sz="2800" dirty="0"/>
              <a:t>的通用并行框架</a:t>
            </a:r>
            <a:endParaRPr lang="en-US" altLang="zh-CN" sz="2800" dirty="0"/>
          </a:p>
          <a:p>
            <a:r>
              <a:rPr lang="zh-CN" altLang="en-US" sz="2800" dirty="0"/>
              <a:t>相对于第一代的大数据生态系统</a:t>
            </a:r>
            <a:r>
              <a:rPr lang="en" altLang="zh-CN" sz="2800" dirty="0"/>
              <a:t>Hadoop</a:t>
            </a:r>
            <a:r>
              <a:rPr lang="zh-CN" altLang="en-US" sz="2800" dirty="0"/>
              <a:t>中的</a:t>
            </a:r>
            <a:r>
              <a:rPr lang="en" altLang="zh-CN" sz="2800" dirty="0"/>
              <a:t>MapReduce</a:t>
            </a:r>
            <a:r>
              <a:rPr lang="zh-CN" altLang="en" sz="2800" dirty="0"/>
              <a:t>，</a:t>
            </a:r>
            <a:r>
              <a:rPr lang="en" altLang="zh-CN" sz="2800" dirty="0"/>
              <a:t>Spark </a:t>
            </a:r>
            <a:r>
              <a:rPr lang="zh-CN" altLang="en-US" sz="2800" dirty="0"/>
              <a:t>无论是在性能还是在方案的统一性方面，都有着极大的优势</a:t>
            </a:r>
            <a:endParaRPr lang="en-US" altLang="zh-CN" sz="2800" dirty="0"/>
          </a:p>
          <a:p>
            <a:r>
              <a:rPr lang="en" altLang="zh-CN" sz="2800" dirty="0"/>
              <a:t>Spark</a:t>
            </a:r>
            <a:r>
              <a:rPr lang="zh-CN" altLang="en-US" sz="2800" dirty="0"/>
              <a:t>框架包含了多个紧密集成的组件。位于底层的是</a:t>
            </a:r>
            <a:r>
              <a:rPr lang="en" altLang="zh-CN" sz="2800" dirty="0"/>
              <a:t>Spark Core</a:t>
            </a:r>
            <a:r>
              <a:rPr lang="zh-CN" altLang="en" sz="2800" dirty="0"/>
              <a:t>，</a:t>
            </a:r>
            <a:r>
              <a:rPr lang="zh-CN" altLang="en-US" sz="2800" dirty="0"/>
              <a:t>其实现了</a:t>
            </a:r>
            <a:r>
              <a:rPr lang="en" altLang="zh-CN" sz="2800" dirty="0"/>
              <a:t>Spark</a:t>
            </a:r>
            <a:r>
              <a:rPr lang="zh-CN" altLang="en-US" sz="2800" dirty="0"/>
              <a:t>的作业调度、内存管理、容错、与存储系统交互等基本功能，并针对弹性分布式数据集（</a:t>
            </a:r>
            <a:r>
              <a:rPr lang="en-US" altLang="zh-CN" sz="2800" dirty="0"/>
              <a:t>RDD</a:t>
            </a:r>
            <a:r>
              <a:rPr lang="zh-CN" altLang="en-US" sz="2800" dirty="0"/>
              <a:t>）提供了丰富的操作</a:t>
            </a:r>
            <a:endParaRPr lang="en-US" altLang="zh-CN" sz="2800" dirty="0"/>
          </a:p>
          <a:p>
            <a:r>
              <a:rPr lang="zh-CN" altLang="en-US" sz="2800" dirty="0"/>
              <a:t>在</a:t>
            </a:r>
            <a:r>
              <a:rPr lang="en" altLang="zh-CN" sz="2800" dirty="0"/>
              <a:t>Spark Core</a:t>
            </a:r>
            <a:r>
              <a:rPr lang="zh-CN" altLang="en-US" sz="2800" dirty="0"/>
              <a:t>的基础上，</a:t>
            </a:r>
            <a:r>
              <a:rPr lang="en" altLang="zh-CN" sz="2800" dirty="0"/>
              <a:t>Spark</a:t>
            </a:r>
            <a:r>
              <a:rPr lang="zh-CN" altLang="en-US" sz="2800" dirty="0"/>
              <a:t>提供了</a:t>
            </a:r>
            <a:br>
              <a:rPr lang="en-US" altLang="zh-CN" sz="2800" dirty="0"/>
            </a:br>
            <a:r>
              <a:rPr lang="zh-CN" altLang="en-US" sz="2800" dirty="0"/>
              <a:t>一系列面向不同应用需求的组件，</a:t>
            </a:r>
            <a:br>
              <a:rPr lang="en-US" altLang="zh-CN" sz="2800" dirty="0"/>
            </a:br>
            <a:r>
              <a:rPr lang="zh-CN" altLang="en-US" sz="2800" dirty="0"/>
              <a:t>主要有</a:t>
            </a:r>
            <a:r>
              <a:rPr lang="en" altLang="zh-CN" sz="2800" dirty="0"/>
              <a:t>Spark SQL</a:t>
            </a:r>
            <a:r>
              <a:rPr lang="zh-CN" altLang="en" sz="2800" dirty="0"/>
              <a:t>、</a:t>
            </a:r>
            <a:r>
              <a:rPr lang="en" altLang="zh-CN" sz="2800" dirty="0"/>
              <a:t>Spark Streaming</a:t>
            </a:r>
            <a:r>
              <a:rPr lang="zh-CN" altLang="en" sz="2800" dirty="0"/>
              <a:t>、</a:t>
            </a:r>
            <a:br>
              <a:rPr lang="en-US" altLang="zh-CN" sz="2800" dirty="0"/>
            </a:br>
            <a:r>
              <a:rPr lang="en" altLang="zh-CN" sz="2800" dirty="0" err="1"/>
              <a:t>MLlib</a:t>
            </a:r>
            <a:r>
              <a:rPr lang="zh-CN" altLang="en" sz="2800" dirty="0"/>
              <a:t>、</a:t>
            </a:r>
            <a:r>
              <a:rPr lang="en" altLang="zh-CN" sz="2800" dirty="0" err="1"/>
              <a:t>GraphX</a:t>
            </a:r>
            <a:endParaRPr lang="zh-CN" altLang="en-US" sz="2800" dirty="0"/>
          </a:p>
        </p:txBody>
      </p:sp>
      <p:pic>
        <p:nvPicPr>
          <p:cNvPr id="5" name="图片 4">
            <a:extLst>
              <a:ext uri="{FF2B5EF4-FFF2-40B4-BE49-F238E27FC236}">
                <a16:creationId xmlns:a16="http://schemas.microsoft.com/office/drawing/2014/main" id="{421BEA7A-222B-B448-A60E-FD6ADAB3CCEE}"/>
              </a:ext>
            </a:extLst>
          </p:cNvPr>
          <p:cNvPicPr>
            <a:picLocks noChangeAspect="1"/>
          </p:cNvPicPr>
          <p:nvPr/>
        </p:nvPicPr>
        <p:blipFill rotWithShape="1">
          <a:blip r:embed="rId3"/>
          <a:srcRect l="12462" t="21010" r="14756" b="15089"/>
          <a:stretch/>
        </p:blipFill>
        <p:spPr>
          <a:xfrm>
            <a:off x="6096001" y="3940863"/>
            <a:ext cx="6017740" cy="2917137"/>
          </a:xfrm>
          <a:prstGeom prst="rect">
            <a:avLst/>
          </a:prstGeom>
        </p:spPr>
      </p:pic>
    </p:spTree>
    <p:extLst>
      <p:ext uri="{BB962C8B-B14F-4D97-AF65-F5344CB8AC3E}">
        <p14:creationId xmlns:p14="http://schemas.microsoft.com/office/powerpoint/2010/main" val="455481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b="1" dirty="0">
                <a:solidFill>
                  <a:srgbClr val="2431FF"/>
                </a:solidFill>
              </a:rPr>
              <a:t>Spark</a:t>
            </a:r>
            <a:r>
              <a:rPr lang="zh-CN" altLang="en-US" sz="4800" b="1" dirty="0">
                <a:solidFill>
                  <a:srgbClr val="2431FF"/>
                </a:solidFill>
              </a:rPr>
              <a:t>核心</a:t>
            </a:r>
          </a:p>
        </p:txBody>
      </p:sp>
      <p:sp>
        <p:nvSpPr>
          <p:cNvPr id="3" name="内容占位符 2"/>
          <p:cNvSpPr>
            <a:spLocks noGrp="1"/>
          </p:cNvSpPr>
          <p:nvPr>
            <p:ph idx="1"/>
          </p:nvPr>
        </p:nvSpPr>
        <p:spPr>
          <a:xfrm>
            <a:off x="127687" y="1166018"/>
            <a:ext cx="11907794" cy="5333636"/>
          </a:xfrm>
        </p:spPr>
        <p:txBody>
          <a:bodyPr>
            <a:normAutofit fontScale="92500" lnSpcReduction="20000"/>
          </a:bodyPr>
          <a:lstStyle/>
          <a:p>
            <a:r>
              <a:rPr lang="en-US" altLang="zh-CN" sz="3000" dirty="0"/>
              <a:t>Spark</a:t>
            </a:r>
            <a:r>
              <a:rPr lang="zh-CN" altLang="en-US" sz="3000" dirty="0"/>
              <a:t>的核心思想在于通过将数据缓存在内存中提高性能，主要通过以下两个技术实现</a:t>
            </a:r>
            <a:endParaRPr lang="en-US" altLang="zh-CN" sz="3000" dirty="0"/>
          </a:p>
          <a:p>
            <a:r>
              <a:rPr lang="zh-CN" altLang="en-US" sz="3000" dirty="0"/>
              <a:t>弹性分布式数据集（</a:t>
            </a:r>
            <a:r>
              <a:rPr lang="en-US" altLang="zh-CN" sz="3000" dirty="0"/>
              <a:t>RDD</a:t>
            </a:r>
            <a:r>
              <a:rPr lang="zh-CN" altLang="en-US" sz="3000" dirty="0"/>
              <a:t>）</a:t>
            </a:r>
            <a:endParaRPr lang="en-US" altLang="zh-CN" sz="3000" dirty="0"/>
          </a:p>
          <a:p>
            <a:pPr lvl="1"/>
            <a:r>
              <a:rPr lang="en-US" altLang="zh-CN" sz="2600" dirty="0"/>
              <a:t>RDD</a:t>
            </a:r>
            <a:r>
              <a:rPr lang="zh-CN" altLang="en-US" sz="2600" dirty="0"/>
              <a:t>是一个不可变的带分区的记录集合。</a:t>
            </a:r>
            <a:r>
              <a:rPr lang="en-US" altLang="zh-CN" sz="2600" dirty="0"/>
              <a:t>Spark</a:t>
            </a:r>
            <a:r>
              <a:rPr lang="zh-CN" altLang="en-US" sz="2600" dirty="0"/>
              <a:t>提供了</a:t>
            </a:r>
            <a:r>
              <a:rPr lang="en-US" altLang="zh-CN" sz="2600" dirty="0"/>
              <a:t>RDD</a:t>
            </a:r>
            <a:r>
              <a:rPr lang="zh-CN" altLang="en-US" sz="2600" dirty="0"/>
              <a:t>上的两类操作，转换和动作。转换用来定义一个新的</a:t>
            </a:r>
            <a:r>
              <a:rPr lang="en-US" altLang="zh-CN" sz="2600" dirty="0"/>
              <a:t>RDD</a:t>
            </a:r>
            <a:r>
              <a:rPr lang="zh-CN" altLang="en-US" sz="2600" dirty="0"/>
              <a:t>，包括</a:t>
            </a:r>
            <a:r>
              <a:rPr lang="en-US" altLang="zh-CN" sz="2600" dirty="0"/>
              <a:t>map</a:t>
            </a:r>
            <a:r>
              <a:rPr lang="zh-CN" altLang="en-US" sz="2600" dirty="0"/>
              <a:t>，</a:t>
            </a:r>
            <a:r>
              <a:rPr lang="en-US" altLang="zh-CN" sz="2600" dirty="0"/>
              <a:t>filter</a:t>
            </a:r>
            <a:r>
              <a:rPr lang="zh-CN" altLang="en-US" sz="2600" dirty="0"/>
              <a:t>等；动作用来返回一个结果，包括</a:t>
            </a:r>
            <a:r>
              <a:rPr lang="en-US" altLang="zh-CN" sz="2600" dirty="0"/>
              <a:t>collect</a:t>
            </a:r>
            <a:r>
              <a:rPr lang="zh-CN" altLang="en-US" sz="2600" dirty="0"/>
              <a:t>，</a:t>
            </a:r>
            <a:r>
              <a:rPr lang="en-US" altLang="zh-CN" sz="2600" dirty="0"/>
              <a:t>reduce</a:t>
            </a:r>
            <a:r>
              <a:rPr lang="zh-CN" altLang="en-US" sz="2600" dirty="0"/>
              <a:t>等</a:t>
            </a:r>
            <a:endParaRPr lang="en-US" altLang="zh-CN" sz="2600" dirty="0"/>
          </a:p>
          <a:p>
            <a:pPr lvl="1"/>
            <a:r>
              <a:rPr lang="zh-CN" altLang="en-US" sz="2600" dirty="0"/>
              <a:t>弹性体现在对于丢失的数据集，可以很快的重建</a:t>
            </a:r>
            <a:endParaRPr lang="en-US" altLang="zh-CN" sz="2600" dirty="0"/>
          </a:p>
          <a:p>
            <a:pPr lvl="1"/>
            <a:r>
              <a:rPr lang="en-US" altLang="zh-CN" sz="2600" dirty="0"/>
              <a:t>RDD</a:t>
            </a:r>
            <a:r>
              <a:rPr lang="zh-CN" altLang="en-US" sz="2600" dirty="0"/>
              <a:t>主要提供了数据的抽象，</a:t>
            </a:r>
            <a:r>
              <a:rPr lang="en-US" altLang="zh-CN" sz="2600" dirty="0"/>
              <a:t>Spark</a:t>
            </a:r>
            <a:r>
              <a:rPr lang="zh-CN" altLang="en-US" sz="2600" dirty="0"/>
              <a:t>通过</a:t>
            </a:r>
            <a:r>
              <a:rPr lang="en-US" altLang="zh-CN" sz="2600" dirty="0"/>
              <a:t>RDD</a:t>
            </a:r>
            <a:r>
              <a:rPr lang="zh-CN" altLang="en-US" sz="2600" dirty="0"/>
              <a:t>访问数据</a:t>
            </a:r>
            <a:endParaRPr lang="en-US" altLang="zh-CN" sz="2600" dirty="0"/>
          </a:p>
          <a:p>
            <a:r>
              <a:rPr lang="zh-CN" altLang="en-US" sz="3000" dirty="0"/>
              <a:t>有向无环图（</a:t>
            </a:r>
            <a:r>
              <a:rPr lang="en-US" altLang="zh-CN" sz="3000" dirty="0"/>
              <a:t>DAG</a:t>
            </a:r>
            <a:r>
              <a:rPr lang="zh-CN" altLang="en-US" sz="3000" dirty="0"/>
              <a:t>）</a:t>
            </a:r>
            <a:endParaRPr lang="en-US" altLang="zh-CN" sz="3000" dirty="0"/>
          </a:p>
          <a:p>
            <a:pPr lvl="1"/>
            <a:r>
              <a:rPr lang="zh-CN" altLang="en-US" sz="2600" dirty="0"/>
              <a:t>在</a:t>
            </a:r>
            <a:r>
              <a:rPr lang="en-US" altLang="zh-CN" sz="2600" dirty="0"/>
              <a:t>Spark</a:t>
            </a:r>
            <a:r>
              <a:rPr lang="zh-CN" altLang="en-US" sz="2600" dirty="0"/>
              <a:t>中，所有</a:t>
            </a:r>
            <a:r>
              <a:rPr lang="en-US" altLang="zh-CN" sz="2600" dirty="0"/>
              <a:t>RDD</a:t>
            </a:r>
            <a:r>
              <a:rPr lang="zh-CN" altLang="en-US" sz="2600" dirty="0"/>
              <a:t>的转换都是惰性求值的。</a:t>
            </a:r>
            <a:r>
              <a:rPr lang="en-US" altLang="zh-CN" sz="2600" dirty="0"/>
              <a:t>RDD</a:t>
            </a:r>
            <a:r>
              <a:rPr lang="zh-CN" altLang="en-US" sz="2600" dirty="0"/>
              <a:t>的转换操作会生成新的</a:t>
            </a:r>
            <a:r>
              <a:rPr lang="en-US" altLang="zh-CN" sz="2600" dirty="0"/>
              <a:t>RDD</a:t>
            </a:r>
            <a:r>
              <a:rPr lang="zh-CN" altLang="en-US" sz="2600" dirty="0"/>
              <a:t>，新的</a:t>
            </a:r>
            <a:r>
              <a:rPr lang="en-US" altLang="zh-CN" sz="2600" dirty="0"/>
              <a:t>RDD</a:t>
            </a:r>
            <a:r>
              <a:rPr lang="zh-CN" altLang="en-US" sz="2600" dirty="0"/>
              <a:t>数据依赖于原来的</a:t>
            </a:r>
            <a:r>
              <a:rPr lang="en-US" altLang="zh-CN" sz="2600" dirty="0"/>
              <a:t>RDD</a:t>
            </a:r>
            <a:r>
              <a:rPr lang="zh-CN" altLang="en-US" sz="2600" dirty="0"/>
              <a:t>，每个</a:t>
            </a:r>
            <a:r>
              <a:rPr lang="en-US" altLang="zh-CN" sz="2600" dirty="0"/>
              <a:t>RDD</a:t>
            </a:r>
            <a:r>
              <a:rPr lang="zh-CN" altLang="en-US" sz="2600" dirty="0"/>
              <a:t>又包含多个分区。那么一段程序实际上就构造了一个由互相依赖的多个</a:t>
            </a:r>
            <a:r>
              <a:rPr lang="en-US" altLang="zh-CN" sz="2600" dirty="0"/>
              <a:t>RDD</a:t>
            </a:r>
            <a:r>
              <a:rPr lang="zh-CN" altLang="en-US" sz="2600" dirty="0"/>
              <a:t>组成的有向无环图，并通过在</a:t>
            </a:r>
            <a:r>
              <a:rPr lang="en-US" altLang="zh-CN" sz="2600" dirty="0"/>
              <a:t>RDD</a:t>
            </a:r>
            <a:r>
              <a:rPr lang="zh-CN" altLang="en-US" sz="2600" dirty="0"/>
              <a:t>上执行动作将该</a:t>
            </a:r>
            <a:r>
              <a:rPr lang="en-US" altLang="zh-CN" sz="2600" dirty="0"/>
              <a:t>DAG</a:t>
            </a:r>
            <a:r>
              <a:rPr lang="zh-CN" altLang="en-US" sz="2600" dirty="0"/>
              <a:t>作为一个</a:t>
            </a:r>
            <a:r>
              <a:rPr lang="en-US" altLang="zh-CN" sz="2600" dirty="0"/>
              <a:t>Job</a:t>
            </a:r>
            <a:r>
              <a:rPr lang="zh-CN" altLang="en-US" sz="2600" dirty="0"/>
              <a:t>提交给</a:t>
            </a:r>
            <a:r>
              <a:rPr lang="en-US" altLang="zh-CN" sz="2600" dirty="0"/>
              <a:t>Spark</a:t>
            </a:r>
          </a:p>
          <a:p>
            <a:pPr lvl="1"/>
            <a:r>
              <a:rPr lang="zh-CN" altLang="en-US" sz="2600" dirty="0"/>
              <a:t>通过分析</a:t>
            </a:r>
            <a:r>
              <a:rPr lang="en-US" altLang="zh-CN" sz="2600" dirty="0"/>
              <a:t>DAG</a:t>
            </a:r>
            <a:r>
              <a:rPr lang="zh-CN" altLang="en-US" sz="2600" dirty="0"/>
              <a:t>中</a:t>
            </a:r>
            <a:r>
              <a:rPr lang="en-US" altLang="zh-CN" sz="2600" dirty="0"/>
              <a:t>RDD</a:t>
            </a:r>
            <a:r>
              <a:rPr lang="zh-CN" altLang="en-US" sz="2600" dirty="0"/>
              <a:t>的血源关系，重复迭代的数据可以被缓存在内存中，减少重复计算的开销</a:t>
            </a:r>
            <a:endParaRPr lang="en-US" altLang="zh-CN" sz="2600" dirty="0"/>
          </a:p>
        </p:txBody>
      </p:sp>
    </p:spTree>
    <p:extLst>
      <p:ext uri="{BB962C8B-B14F-4D97-AF65-F5344CB8AC3E}">
        <p14:creationId xmlns:p14="http://schemas.microsoft.com/office/powerpoint/2010/main" val="2250825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C74E19-35B1-0648-BE0D-B151515FF01F}"/>
              </a:ext>
            </a:extLst>
          </p:cNvPr>
          <p:cNvSpPr>
            <a:spLocks noGrp="1"/>
          </p:cNvSpPr>
          <p:nvPr>
            <p:ph type="title"/>
          </p:nvPr>
        </p:nvSpPr>
        <p:spPr/>
        <p:txBody>
          <a:bodyPr/>
          <a:lstStyle/>
          <a:p>
            <a:pPr defTabSz="685800"/>
            <a:r>
              <a:rPr lang="zh-CN" altLang="en-US" sz="4800" b="1" dirty="0">
                <a:solidFill>
                  <a:srgbClr val="2431FF"/>
                </a:solidFill>
                <a:ea typeface="SimHei" panose="02010609060101010101" pitchFamily="49" charset="-122"/>
                <a:cs typeface="+mn-cs"/>
              </a:rPr>
              <a:t>以内存为中心的</a:t>
            </a:r>
            <a:r>
              <a:rPr lang="en-US" altLang="zh-CN" sz="4800" b="1" dirty="0">
                <a:solidFill>
                  <a:srgbClr val="2431FF"/>
                </a:solidFill>
                <a:ea typeface="SimHei" panose="02010609060101010101" pitchFamily="49" charset="-122"/>
                <a:cs typeface="+mn-cs"/>
              </a:rPr>
              <a:t>MapReduce</a:t>
            </a:r>
            <a:r>
              <a:rPr lang="zh-CN" altLang="en-US" sz="4800" b="1" dirty="0">
                <a:solidFill>
                  <a:srgbClr val="2431FF"/>
                </a:solidFill>
                <a:ea typeface="SimHei" panose="02010609060101010101" pitchFamily="49" charset="-122"/>
                <a:cs typeface="+mn-cs"/>
              </a:rPr>
              <a:t>系统</a:t>
            </a:r>
            <a:r>
              <a:rPr lang="en-US" altLang="zh-CN" sz="4800" b="1" dirty="0">
                <a:solidFill>
                  <a:srgbClr val="2431FF"/>
                </a:solidFill>
                <a:ea typeface="SimHei" panose="02010609060101010101" pitchFamily="49" charset="-122"/>
                <a:cs typeface="+mn-cs"/>
              </a:rPr>
              <a:t>-Mammoth</a:t>
            </a:r>
            <a:endParaRPr lang="zh-CN" altLang="en-US" sz="4800" b="1" dirty="0">
              <a:solidFill>
                <a:srgbClr val="2431FF"/>
              </a:solidFill>
              <a:ea typeface="SimHei" panose="02010609060101010101" pitchFamily="49" charset="-122"/>
              <a:cs typeface="+mn-cs"/>
            </a:endParaRPr>
          </a:p>
        </p:txBody>
      </p:sp>
      <p:sp>
        <p:nvSpPr>
          <p:cNvPr id="3" name="内容占位符 2">
            <a:extLst>
              <a:ext uri="{FF2B5EF4-FFF2-40B4-BE49-F238E27FC236}">
                <a16:creationId xmlns:a16="http://schemas.microsoft.com/office/drawing/2014/main" id="{4EBFE963-D94E-2147-872C-188E67554363}"/>
              </a:ext>
            </a:extLst>
          </p:cNvPr>
          <p:cNvSpPr>
            <a:spLocks noGrp="1"/>
          </p:cNvSpPr>
          <p:nvPr>
            <p:ph idx="1"/>
          </p:nvPr>
        </p:nvSpPr>
        <p:spPr>
          <a:xfrm>
            <a:off x="152399" y="1115616"/>
            <a:ext cx="11883081" cy="1578157"/>
          </a:xfrm>
        </p:spPr>
        <p:txBody>
          <a:bodyPr/>
          <a:lstStyle/>
          <a:p>
            <a:r>
              <a:rPr lang="en-US" altLang="zh-CN" sz="3200" dirty="0"/>
              <a:t>HPC</a:t>
            </a:r>
            <a:r>
              <a:rPr lang="zh-CN" altLang="en-US" sz="3200" dirty="0"/>
              <a:t>服务器上的</a:t>
            </a:r>
            <a:r>
              <a:rPr lang="en-US" altLang="zh-CN" sz="3200" dirty="0"/>
              <a:t>Hadoop</a:t>
            </a:r>
            <a:r>
              <a:rPr lang="zh-CN" altLang="en-US" sz="3200" dirty="0"/>
              <a:t>性能</a:t>
            </a:r>
          </a:p>
          <a:p>
            <a:pPr lvl="1"/>
            <a:r>
              <a:rPr lang="en-US" altLang="zh-CN" sz="2800" dirty="0"/>
              <a:t>320GB </a:t>
            </a:r>
            <a:r>
              <a:rPr lang="zh-CN" altLang="en-US" sz="2800" dirty="0"/>
              <a:t>数据集，</a:t>
            </a:r>
            <a:r>
              <a:rPr lang="en-US" altLang="zh-CN" sz="2800" dirty="0"/>
              <a:t>Wordcount</a:t>
            </a:r>
            <a:r>
              <a:rPr lang="zh-CN" altLang="en-US" sz="2800" dirty="0"/>
              <a:t>应用，</a:t>
            </a:r>
            <a:r>
              <a:rPr lang="en-US" altLang="zh-CN" sz="2800" dirty="0"/>
              <a:t>16</a:t>
            </a:r>
            <a:r>
              <a:rPr lang="zh-CN" altLang="en-US" sz="2800" dirty="0"/>
              <a:t>个计算节点</a:t>
            </a:r>
            <a:r>
              <a:rPr lang="en-US" altLang="zh-CN" sz="2800" dirty="0"/>
              <a:t>+1</a:t>
            </a:r>
            <a:r>
              <a:rPr lang="zh-CN" altLang="en-US" sz="2800" dirty="0"/>
              <a:t>个主节点</a:t>
            </a:r>
            <a:endParaRPr lang="en-US" altLang="zh-CN" sz="2800" dirty="0"/>
          </a:p>
          <a:p>
            <a:pPr lvl="1"/>
            <a:r>
              <a:rPr lang="en-US" altLang="zh-CN" sz="2800" dirty="0"/>
              <a:t>CPU</a:t>
            </a:r>
            <a:r>
              <a:rPr lang="zh-CN" altLang="en-US" sz="2800" dirty="0"/>
              <a:t> </a:t>
            </a:r>
            <a:r>
              <a:rPr lang="en-US" altLang="zh-CN" sz="2800" dirty="0"/>
              <a:t>Cycle</a:t>
            </a:r>
            <a:r>
              <a:rPr lang="zh-CN" altLang="en-US" sz="2800" dirty="0"/>
              <a:t>：大量的</a:t>
            </a:r>
            <a:r>
              <a:rPr lang="en-US" altLang="zh-CN" sz="2800" dirty="0"/>
              <a:t>I/O</a:t>
            </a:r>
            <a:r>
              <a:rPr lang="zh-CN" altLang="en-US" sz="2800" dirty="0"/>
              <a:t> </a:t>
            </a:r>
            <a:r>
              <a:rPr lang="en-US" altLang="zh-CN" sz="2800" dirty="0"/>
              <a:t>Wait</a:t>
            </a:r>
            <a:r>
              <a:rPr lang="zh-CN" altLang="en-US" sz="2800" dirty="0"/>
              <a:t>，未能充分挖掘计算能力</a:t>
            </a:r>
          </a:p>
        </p:txBody>
      </p:sp>
      <p:pic>
        <p:nvPicPr>
          <p:cNvPr id="5" name="图片 5">
            <a:extLst>
              <a:ext uri="{FF2B5EF4-FFF2-40B4-BE49-F238E27FC236}">
                <a16:creationId xmlns:a16="http://schemas.microsoft.com/office/drawing/2014/main" id="{E21ACC86-9B77-0F4D-A4D2-5BA59DF403F0}"/>
              </a:ext>
            </a:extLst>
          </p:cNvPr>
          <p:cNvPicPr>
            <a:picLocks noChangeAspect="1"/>
          </p:cNvPicPr>
          <p:nvPr/>
        </p:nvPicPr>
        <p:blipFill>
          <a:blip r:embed="rId2"/>
          <a:srcRect/>
          <a:stretch>
            <a:fillRect/>
          </a:stretch>
        </p:blipFill>
        <p:spPr bwMode="auto">
          <a:xfrm>
            <a:off x="1335000" y="2767915"/>
            <a:ext cx="9840206" cy="4053017"/>
          </a:xfrm>
          <a:prstGeom prst="rect">
            <a:avLst/>
          </a:prstGeom>
          <a:noFill/>
          <a:ln w="9525">
            <a:noFill/>
            <a:miter lim="800000"/>
            <a:headEnd/>
            <a:tailEnd/>
          </a:ln>
        </p:spPr>
      </p:pic>
    </p:spTree>
    <p:extLst>
      <p:ext uri="{BB962C8B-B14F-4D97-AF65-F5344CB8AC3E}">
        <p14:creationId xmlns:p14="http://schemas.microsoft.com/office/powerpoint/2010/main" val="169373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9E122-95FF-1342-8ACF-0BA75E85BC3E}"/>
              </a:ext>
            </a:extLst>
          </p:cNvPr>
          <p:cNvSpPr>
            <a:spLocks noGrp="1"/>
          </p:cNvSpPr>
          <p:nvPr>
            <p:ph type="title"/>
          </p:nvPr>
        </p:nvSpPr>
        <p:spPr/>
        <p:txBody>
          <a:bodyPr/>
          <a:lstStyle/>
          <a:p>
            <a:r>
              <a:rPr kumimoji="1" lang="zh-CN" altLang="en-US" sz="4800" b="1" dirty="0">
                <a:solidFill>
                  <a:srgbClr val="2431FF"/>
                </a:solidFill>
              </a:rPr>
              <a:t>分布式数据处理模式</a:t>
            </a:r>
            <a:r>
              <a:rPr kumimoji="1" lang="en-US" altLang="zh-CN" sz="4800" b="1" dirty="0">
                <a:solidFill>
                  <a:srgbClr val="2431FF"/>
                </a:solidFill>
              </a:rPr>
              <a:t>-</a:t>
            </a:r>
            <a:r>
              <a:rPr kumimoji="1" lang="zh-CN" altLang="en-US" sz="4800" b="1" dirty="0">
                <a:solidFill>
                  <a:srgbClr val="2431FF"/>
                </a:solidFill>
              </a:rPr>
              <a:t>流处理</a:t>
            </a:r>
          </a:p>
        </p:txBody>
      </p:sp>
      <p:sp>
        <p:nvSpPr>
          <p:cNvPr id="3" name="内容占位符 2">
            <a:extLst>
              <a:ext uri="{FF2B5EF4-FFF2-40B4-BE49-F238E27FC236}">
                <a16:creationId xmlns:a16="http://schemas.microsoft.com/office/drawing/2014/main" id="{E7302C61-5282-A846-ABA6-9CC7DFE4A215}"/>
              </a:ext>
            </a:extLst>
          </p:cNvPr>
          <p:cNvSpPr>
            <a:spLocks noGrp="1"/>
          </p:cNvSpPr>
          <p:nvPr>
            <p:ph idx="1"/>
          </p:nvPr>
        </p:nvSpPr>
        <p:spPr>
          <a:xfrm>
            <a:off x="189471" y="1166019"/>
            <a:ext cx="11846010" cy="2886998"/>
          </a:xfrm>
        </p:spPr>
        <p:txBody>
          <a:bodyPr>
            <a:normAutofit/>
          </a:bodyPr>
          <a:lstStyle/>
          <a:p>
            <a:r>
              <a:rPr kumimoji="1" lang="zh-CN" altLang="en-US" sz="2800" dirty="0"/>
              <a:t>流处理系统会对实时进入系统的数据进行计算</a:t>
            </a:r>
            <a:endParaRPr kumimoji="1" lang="en-US" altLang="zh-CN" sz="2800" dirty="0"/>
          </a:p>
          <a:p>
            <a:r>
              <a:rPr kumimoji="1" lang="zh-CN" altLang="en-US" sz="2800" dirty="0"/>
              <a:t>流处理中的数据集是“无边界”的，有以下两个特征</a:t>
            </a:r>
          </a:p>
          <a:p>
            <a:pPr lvl="1"/>
            <a:r>
              <a:rPr kumimoji="1" lang="zh-CN" altLang="en-US" sz="2400" dirty="0"/>
              <a:t>完整数据集只能代表截至目前已经进入到系统中的数据总量</a:t>
            </a:r>
          </a:p>
          <a:p>
            <a:pPr lvl="1"/>
            <a:r>
              <a:rPr kumimoji="1" lang="zh-CN" altLang="en-US" sz="2400" dirty="0"/>
              <a:t>处理工作是基于事件的，除非明确停止否则没有“尽头”。处理结果立刻可用，并会随着新数据的抵达继续更新</a:t>
            </a:r>
            <a:endParaRPr kumimoji="1" lang="en-US" altLang="zh-CN" sz="2400" dirty="0"/>
          </a:p>
          <a:p>
            <a:r>
              <a:rPr kumimoji="1" lang="zh-CN" altLang="en-US" sz="2800" dirty="0"/>
              <a:t>大数据处理领域，</a:t>
            </a:r>
            <a:r>
              <a:rPr kumimoji="1" lang="en-US" altLang="zh-CN" sz="2800" dirty="0"/>
              <a:t>Storm</a:t>
            </a:r>
            <a:r>
              <a:rPr kumimoji="1" lang="zh-CN" altLang="en-US" sz="2800" dirty="0"/>
              <a:t>、</a:t>
            </a:r>
            <a:r>
              <a:rPr kumimoji="1" lang="en-US" altLang="zh-CN" sz="2800" dirty="0" err="1"/>
              <a:t>Flink</a:t>
            </a:r>
            <a:r>
              <a:rPr kumimoji="1" lang="zh-CN" altLang="en-US" sz="2800" dirty="0"/>
              <a:t>等流数据处理系统百花齐放</a:t>
            </a:r>
          </a:p>
        </p:txBody>
      </p:sp>
      <p:pic>
        <p:nvPicPr>
          <p:cNvPr id="5" name="image11.png">
            <a:extLst>
              <a:ext uri="{FF2B5EF4-FFF2-40B4-BE49-F238E27FC236}">
                <a16:creationId xmlns:a16="http://schemas.microsoft.com/office/drawing/2014/main" id="{BAF271AC-1E8B-1B40-91F3-D00BA16B33CF}"/>
              </a:ext>
            </a:extLst>
          </p:cNvPr>
          <p:cNvPicPr>
            <a:picLocks noChangeAspect="1"/>
          </p:cNvPicPr>
          <p:nvPr/>
        </p:nvPicPr>
        <p:blipFill>
          <a:blip r:embed="rId2" cstate="print"/>
          <a:stretch>
            <a:fillRect/>
          </a:stretch>
        </p:blipFill>
        <p:spPr>
          <a:xfrm>
            <a:off x="1719638" y="3971002"/>
            <a:ext cx="8968074" cy="2886998"/>
          </a:xfrm>
          <a:prstGeom prst="rect">
            <a:avLst/>
          </a:prstGeom>
          <a:ln w="12700">
            <a:miter lim="400000"/>
            <a:headEnd/>
            <a:tailEnd/>
          </a:ln>
        </p:spPr>
      </p:pic>
    </p:spTree>
    <p:extLst>
      <p:ext uri="{BB962C8B-B14F-4D97-AF65-F5344CB8AC3E}">
        <p14:creationId xmlns:p14="http://schemas.microsoft.com/office/powerpoint/2010/main" val="276099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93728-A29C-D742-9D9E-586A202C5A3D}"/>
              </a:ext>
            </a:extLst>
          </p:cNvPr>
          <p:cNvSpPr>
            <a:spLocks noGrp="1"/>
          </p:cNvSpPr>
          <p:nvPr>
            <p:ph type="title"/>
          </p:nvPr>
        </p:nvSpPr>
        <p:spPr/>
        <p:txBody>
          <a:bodyPr>
            <a:normAutofit/>
          </a:bodyPr>
          <a:lstStyle/>
          <a:p>
            <a:r>
              <a:rPr lang="zh-CN" altLang="en-US" sz="4800" b="1" dirty="0">
                <a:solidFill>
                  <a:srgbClr val="2431FF"/>
                </a:solidFill>
                <a:ea typeface="SimHei" panose="02010609060101010101" pitchFamily="49" charset="-122"/>
              </a:rPr>
              <a:t>以内存为中心的数据处理系统</a:t>
            </a:r>
            <a:r>
              <a:rPr lang="en-US" altLang="zh-CN" sz="4800" b="1" dirty="0">
                <a:solidFill>
                  <a:srgbClr val="2431FF"/>
                </a:solidFill>
                <a:ea typeface="SimHei" panose="02010609060101010101" pitchFamily="49" charset="-122"/>
              </a:rPr>
              <a:t>-Mammoth</a:t>
            </a:r>
            <a:endParaRPr kumimoji="1" lang="zh-CN" altLang="en-US" sz="4800" b="1" dirty="0">
              <a:solidFill>
                <a:srgbClr val="2431FF"/>
              </a:solidFill>
              <a:ea typeface="SimHei" panose="02010609060101010101" pitchFamily="49" charset="-122"/>
            </a:endParaRPr>
          </a:p>
        </p:txBody>
      </p:sp>
      <p:sp>
        <p:nvSpPr>
          <p:cNvPr id="6" name="标题 1">
            <a:extLst>
              <a:ext uri="{FF2B5EF4-FFF2-40B4-BE49-F238E27FC236}">
                <a16:creationId xmlns:a16="http://schemas.microsoft.com/office/drawing/2014/main" id="{4A6F66D5-1697-6940-AD39-DA216E465D82}"/>
              </a:ext>
            </a:extLst>
          </p:cNvPr>
          <p:cNvSpPr txBox="1">
            <a:spLocks/>
          </p:cNvSpPr>
          <p:nvPr/>
        </p:nvSpPr>
        <p:spPr>
          <a:xfrm>
            <a:off x="147869" y="1024434"/>
            <a:ext cx="7215237" cy="831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0000"/>
                </a:solidFill>
                <a:latin typeface="+mn-lt"/>
                <a:ea typeface="黑体" pitchFamily="49" charset="-122"/>
              </a:rPr>
              <a:t>Hadoop </a:t>
            </a:r>
            <a:r>
              <a:rPr lang="zh-CN" altLang="en-US" sz="2800" dirty="0">
                <a:solidFill>
                  <a:srgbClr val="000000"/>
                </a:solidFill>
                <a:latin typeface="+mn-lt"/>
                <a:ea typeface="黑体" pitchFamily="49" charset="-122"/>
              </a:rPr>
              <a:t>执行引擎带来大量的</a:t>
            </a:r>
            <a:r>
              <a:rPr lang="en-US" altLang="zh-CN" sz="2800" dirty="0">
                <a:solidFill>
                  <a:srgbClr val="000000"/>
                </a:solidFill>
                <a:latin typeface="+mn-lt"/>
                <a:ea typeface="黑体" pitchFamily="49" charset="-122"/>
              </a:rPr>
              <a:t>I/O</a:t>
            </a:r>
            <a:r>
              <a:rPr lang="zh-CN" altLang="en-US" sz="2800" dirty="0">
                <a:solidFill>
                  <a:srgbClr val="000000"/>
                </a:solidFill>
                <a:latin typeface="+mn-lt"/>
                <a:ea typeface="黑体" pitchFamily="49" charset="-122"/>
              </a:rPr>
              <a:t>操作</a:t>
            </a:r>
            <a:endParaRPr lang="zh-CN" altLang="en-US" sz="3200" dirty="0">
              <a:solidFill>
                <a:srgbClr val="000000"/>
              </a:solidFill>
              <a:latin typeface="+mn-lt"/>
              <a:ea typeface="黑体" pitchFamily="49" charset="-122"/>
            </a:endParaRPr>
          </a:p>
        </p:txBody>
      </p:sp>
      <p:pic>
        <p:nvPicPr>
          <p:cNvPr id="4" name="图片 3">
            <a:extLst>
              <a:ext uri="{FF2B5EF4-FFF2-40B4-BE49-F238E27FC236}">
                <a16:creationId xmlns:a16="http://schemas.microsoft.com/office/drawing/2014/main" id="{5CDD428A-BA13-FD46-8F86-37BA7F6FCACF}"/>
              </a:ext>
            </a:extLst>
          </p:cNvPr>
          <p:cNvPicPr>
            <a:picLocks noChangeAspect="1"/>
          </p:cNvPicPr>
          <p:nvPr/>
        </p:nvPicPr>
        <p:blipFill>
          <a:blip r:embed="rId2"/>
          <a:stretch>
            <a:fillRect/>
          </a:stretch>
        </p:blipFill>
        <p:spPr>
          <a:xfrm>
            <a:off x="1112108" y="1809256"/>
            <a:ext cx="10622692" cy="5048744"/>
          </a:xfrm>
          <a:prstGeom prst="rect">
            <a:avLst/>
          </a:prstGeom>
        </p:spPr>
      </p:pic>
      <p:sp>
        <p:nvSpPr>
          <p:cNvPr id="23" name="矩形 22">
            <a:extLst>
              <a:ext uri="{FF2B5EF4-FFF2-40B4-BE49-F238E27FC236}">
                <a16:creationId xmlns:a16="http://schemas.microsoft.com/office/drawing/2014/main" id="{02BD8B3F-B1C2-9A4A-B73B-CFB757FAC260}"/>
              </a:ext>
            </a:extLst>
          </p:cNvPr>
          <p:cNvSpPr/>
          <p:nvPr/>
        </p:nvSpPr>
        <p:spPr>
          <a:xfrm>
            <a:off x="9196588" y="1224021"/>
            <a:ext cx="2743059" cy="923330"/>
          </a:xfrm>
          <a:prstGeom prst="rect">
            <a:avLst/>
          </a:prstGeom>
          <a:noFill/>
        </p:spPr>
        <p:txBody>
          <a:bodyPr wrap="none">
            <a:spAutoFit/>
          </a:bodyPr>
          <a:lstStyle/>
          <a:p>
            <a:pPr algn="ctr">
              <a:defRPr/>
            </a:pPr>
            <a:r>
              <a:rPr lang="en-US" altLang="zh-CN" sz="5400" b="1" dirty="0">
                <a:ln w="1905"/>
                <a:solidFill>
                  <a:srgbClr val="FF0000"/>
                </a:solidFill>
                <a:effectLst>
                  <a:innerShdw blurRad="69850" dist="43180" dir="5400000">
                    <a:srgbClr val="000000">
                      <a:alpha val="65000"/>
                    </a:srgbClr>
                  </a:innerShdw>
                </a:effectLst>
                <a:latin typeface="Times New Roman" pitchFamily="18" charset="0"/>
                <a:ea typeface="DejaVu Sans Light" charset="-122"/>
              </a:rPr>
              <a:t>I/O </a:t>
            </a:r>
            <a:r>
              <a:rPr lang="zh-CN" altLang="en-US" sz="5400" b="1" dirty="0">
                <a:ln w="1905"/>
                <a:solidFill>
                  <a:srgbClr val="FF0000"/>
                </a:solidFill>
                <a:effectLst>
                  <a:innerShdw blurRad="69850" dist="43180" dir="5400000">
                    <a:srgbClr val="000000">
                      <a:alpha val="65000"/>
                    </a:srgbClr>
                  </a:innerShdw>
                </a:effectLst>
                <a:latin typeface="Times New Roman" pitchFamily="18" charset="0"/>
                <a:ea typeface="DejaVu Sans Light" charset="-122"/>
              </a:rPr>
              <a:t>等待</a:t>
            </a:r>
          </a:p>
        </p:txBody>
      </p:sp>
    </p:spTree>
    <p:extLst>
      <p:ext uri="{BB962C8B-B14F-4D97-AF65-F5344CB8AC3E}">
        <p14:creationId xmlns:p14="http://schemas.microsoft.com/office/powerpoint/2010/main" val="334019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93728-A29C-D742-9D9E-586A202C5A3D}"/>
              </a:ext>
            </a:extLst>
          </p:cNvPr>
          <p:cNvSpPr>
            <a:spLocks noGrp="1"/>
          </p:cNvSpPr>
          <p:nvPr>
            <p:ph type="title"/>
          </p:nvPr>
        </p:nvSpPr>
        <p:spPr/>
        <p:txBody>
          <a:bodyPr>
            <a:normAutofit/>
          </a:bodyPr>
          <a:lstStyle/>
          <a:p>
            <a:r>
              <a:rPr lang="zh-CN" altLang="en-US" sz="4800" b="1" dirty="0">
                <a:solidFill>
                  <a:srgbClr val="2431FF"/>
                </a:solidFill>
              </a:rPr>
              <a:t>以内存为中心的数据处理系统</a:t>
            </a:r>
            <a:r>
              <a:rPr lang="en-US" altLang="zh-CN" sz="4800" b="1" dirty="0">
                <a:solidFill>
                  <a:srgbClr val="2431FF"/>
                </a:solidFill>
              </a:rPr>
              <a:t>-Mammoth</a:t>
            </a:r>
            <a:endParaRPr kumimoji="1" lang="zh-CN" altLang="en-US" sz="4800" b="1" dirty="0">
              <a:solidFill>
                <a:srgbClr val="2431FF"/>
              </a:solidFill>
            </a:endParaRPr>
          </a:p>
        </p:txBody>
      </p:sp>
      <p:pic>
        <p:nvPicPr>
          <p:cNvPr id="6" name="内容占位符 5" descr="architecture.pdf">
            <a:extLst>
              <a:ext uri="{FF2B5EF4-FFF2-40B4-BE49-F238E27FC236}">
                <a16:creationId xmlns:a16="http://schemas.microsoft.com/office/drawing/2014/main" id="{D89ED5B7-04C3-2E4A-B2C0-0925E7714B9D}"/>
              </a:ext>
            </a:extLst>
          </p:cNvPr>
          <p:cNvPicPr>
            <a:picLocks noGrp="1" noChangeAspect="1"/>
          </p:cNvPicPr>
          <p:nvPr>
            <p:ph idx="4294967295"/>
          </p:nvPr>
        </p:nvPicPr>
        <p:blipFill>
          <a:blip r:embed="rId2"/>
          <a:srcRect/>
          <a:stretch>
            <a:fillRect/>
          </a:stretch>
        </p:blipFill>
        <p:spPr>
          <a:xfrm>
            <a:off x="1649412" y="1196975"/>
            <a:ext cx="8229600" cy="4464050"/>
          </a:xfrm>
          <a:solidFill>
            <a:schemeClr val="bg1"/>
          </a:solidFill>
        </p:spPr>
      </p:pic>
      <p:sp>
        <p:nvSpPr>
          <p:cNvPr id="7" name="圆角矩形 6">
            <a:extLst>
              <a:ext uri="{FF2B5EF4-FFF2-40B4-BE49-F238E27FC236}">
                <a16:creationId xmlns:a16="http://schemas.microsoft.com/office/drawing/2014/main" id="{EA61C9B4-EDA7-6A47-9FA3-2B6764EB10D6}"/>
              </a:ext>
            </a:extLst>
          </p:cNvPr>
          <p:cNvSpPr/>
          <p:nvPr/>
        </p:nvSpPr>
        <p:spPr>
          <a:xfrm>
            <a:off x="4432300" y="2925762"/>
            <a:ext cx="2663825" cy="18716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a:extLst>
              <a:ext uri="{FF2B5EF4-FFF2-40B4-BE49-F238E27FC236}">
                <a16:creationId xmlns:a16="http://schemas.microsoft.com/office/drawing/2014/main" id="{510CB414-E9E2-D34F-8222-8C02513C3281}"/>
              </a:ext>
            </a:extLst>
          </p:cNvPr>
          <p:cNvSpPr/>
          <p:nvPr/>
        </p:nvSpPr>
        <p:spPr>
          <a:xfrm>
            <a:off x="4000500" y="1773237"/>
            <a:ext cx="3600450" cy="936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9" name="矩形 2">
            <a:extLst>
              <a:ext uri="{FF2B5EF4-FFF2-40B4-BE49-F238E27FC236}">
                <a16:creationId xmlns:a16="http://schemas.microsoft.com/office/drawing/2014/main" id="{39225159-1A0B-7E4C-8547-9F430496D0E8}"/>
              </a:ext>
            </a:extLst>
          </p:cNvPr>
          <p:cNvSpPr>
            <a:spLocks noChangeArrowheads="1"/>
          </p:cNvSpPr>
          <p:nvPr/>
        </p:nvSpPr>
        <p:spPr bwMode="auto">
          <a:xfrm>
            <a:off x="1541462" y="6110287"/>
            <a:ext cx="9109075" cy="734945"/>
          </a:xfrm>
          <a:prstGeom prst="rect">
            <a:avLst/>
          </a:prstGeom>
          <a:noFill/>
          <a:ln w="9525">
            <a:noFill/>
            <a:miter lim="800000"/>
            <a:headEnd/>
            <a:tailEnd/>
          </a:ln>
        </p:spPr>
        <p:txBody>
          <a:bodyPr>
            <a:spAutoFit/>
          </a:bodyPr>
          <a:lstStyle/>
          <a:p>
            <a:pPr>
              <a:lnSpc>
                <a:spcPct val="120000"/>
              </a:lnSpc>
              <a:buClr>
                <a:srgbClr val="4597A0"/>
              </a:buClr>
            </a:pPr>
            <a:r>
              <a:rPr lang="en-US" altLang="zh-CN" dirty="0">
                <a:solidFill>
                  <a:srgbClr val="FF0000"/>
                </a:solidFill>
              </a:rPr>
              <a:t>Mammoth: Gearing </a:t>
            </a:r>
            <a:r>
              <a:rPr lang="en-US" altLang="zh-CN" dirty="0" err="1">
                <a:solidFill>
                  <a:srgbClr val="FF0000"/>
                </a:solidFill>
              </a:rPr>
              <a:t>Hadoop</a:t>
            </a:r>
            <a:r>
              <a:rPr lang="en-US" altLang="zh-CN" dirty="0">
                <a:solidFill>
                  <a:srgbClr val="FF0000"/>
                </a:solidFill>
              </a:rPr>
              <a:t> Towards Memory-Intensive </a:t>
            </a:r>
            <a:r>
              <a:rPr lang="en-US" altLang="zh-CN" dirty="0" err="1">
                <a:solidFill>
                  <a:srgbClr val="FF0000"/>
                </a:solidFill>
              </a:rPr>
              <a:t>MapReduce</a:t>
            </a:r>
            <a:r>
              <a:rPr lang="en-US" altLang="zh-CN" dirty="0">
                <a:solidFill>
                  <a:srgbClr val="FF0000"/>
                </a:solidFill>
              </a:rPr>
              <a:t> Applications, TPDS 2015</a:t>
            </a:r>
            <a:endParaRPr lang="zh-CN" altLang="en-US" dirty="0">
              <a:solidFill>
                <a:srgbClr val="FF0000"/>
              </a:solidFill>
            </a:endParaRPr>
          </a:p>
          <a:p>
            <a:pPr>
              <a:lnSpc>
                <a:spcPct val="120000"/>
              </a:lnSpc>
              <a:buClr>
                <a:srgbClr val="4597A0"/>
              </a:buClr>
            </a:pPr>
            <a:r>
              <a:rPr lang="en-US" altLang="zh-CN" dirty="0">
                <a:solidFill>
                  <a:srgbClr val="FF0000"/>
                </a:solidFill>
              </a:rPr>
              <a:t>https://github.com/CGCL-codes/Mammoth</a:t>
            </a:r>
            <a:endParaRPr lang="zh-CN" altLang="en-US" dirty="0">
              <a:solidFill>
                <a:srgbClr val="FF0000"/>
              </a:solidFill>
            </a:endParaRPr>
          </a:p>
        </p:txBody>
      </p:sp>
    </p:spTree>
    <p:extLst>
      <p:ext uri="{BB962C8B-B14F-4D97-AF65-F5344CB8AC3E}">
        <p14:creationId xmlns:p14="http://schemas.microsoft.com/office/powerpoint/2010/main" val="73124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93728-A29C-D742-9D9E-586A202C5A3D}"/>
              </a:ext>
            </a:extLst>
          </p:cNvPr>
          <p:cNvSpPr>
            <a:spLocks noGrp="1"/>
          </p:cNvSpPr>
          <p:nvPr>
            <p:ph type="title"/>
          </p:nvPr>
        </p:nvSpPr>
        <p:spPr/>
        <p:txBody>
          <a:bodyPr>
            <a:normAutofit/>
          </a:bodyPr>
          <a:lstStyle/>
          <a:p>
            <a:r>
              <a:rPr lang="zh-CN" altLang="en-US" sz="4800" dirty="0">
                <a:solidFill>
                  <a:srgbClr val="2431FF"/>
                </a:solidFill>
              </a:rPr>
              <a:t>以内存为中心的数据处理系统</a:t>
            </a:r>
            <a:r>
              <a:rPr lang="en-US" altLang="zh-CN" sz="4800" dirty="0">
                <a:solidFill>
                  <a:srgbClr val="2431FF"/>
                </a:solidFill>
              </a:rPr>
              <a:t>-Mammoth</a:t>
            </a:r>
            <a:endParaRPr kumimoji="1" lang="zh-CN" altLang="en-US" sz="4800" dirty="0">
              <a:solidFill>
                <a:srgbClr val="2431FF"/>
              </a:solidFill>
            </a:endParaRPr>
          </a:p>
        </p:txBody>
      </p:sp>
      <p:sp>
        <p:nvSpPr>
          <p:cNvPr id="8" name="幻灯片编号占位符 6">
            <a:extLst>
              <a:ext uri="{FF2B5EF4-FFF2-40B4-BE49-F238E27FC236}">
                <a16:creationId xmlns:a16="http://schemas.microsoft.com/office/drawing/2014/main" id="{4376AD22-A036-C74F-93F5-E05754424826}"/>
              </a:ext>
            </a:extLst>
          </p:cNvPr>
          <p:cNvSpPr txBox="1">
            <a:spLocks noGrp="1"/>
          </p:cNvSpPr>
          <p:nvPr/>
        </p:nvSpPr>
        <p:spPr bwMode="auto">
          <a:xfrm>
            <a:off x="7581900" y="6227762"/>
            <a:ext cx="2133600" cy="365125"/>
          </a:xfrm>
          <a:prstGeom prst="rect">
            <a:avLst/>
          </a:prstGeom>
          <a:noFill/>
          <a:ln w="9525">
            <a:noFill/>
            <a:miter lim="800000"/>
            <a:headEnd/>
            <a:tailEnd/>
          </a:ln>
        </p:spPr>
        <p:txBody>
          <a:bodyPr anchor="ctr"/>
          <a:lstStyle/>
          <a:p>
            <a:pPr algn="r"/>
            <a:fld id="{9C02CA67-017B-4636-B2CD-F35919A36EB0}" type="slidenum">
              <a:rPr lang="zh-CN" altLang="en-US" sz="1200">
                <a:solidFill>
                  <a:srgbClr val="898989"/>
                </a:solidFill>
                <a:latin typeface="Calibri" pitchFamily="34" charset="0"/>
              </a:rPr>
              <a:pPr algn="r"/>
              <a:t>62</a:t>
            </a:fld>
            <a:endParaRPr lang="en-US" altLang="zh-CN" sz="1200">
              <a:solidFill>
                <a:srgbClr val="898989"/>
              </a:solidFill>
              <a:latin typeface="Calibri" pitchFamily="34" charset="0"/>
            </a:endParaRPr>
          </a:p>
        </p:txBody>
      </p:sp>
      <p:pic>
        <p:nvPicPr>
          <p:cNvPr id="9" name="图片 3" descr="In-memory computing.JPG">
            <a:extLst>
              <a:ext uri="{FF2B5EF4-FFF2-40B4-BE49-F238E27FC236}">
                <a16:creationId xmlns:a16="http://schemas.microsoft.com/office/drawing/2014/main" id="{3D74EDCD-2CFB-5F4F-A141-758208175205}"/>
              </a:ext>
            </a:extLst>
          </p:cNvPr>
          <p:cNvPicPr>
            <a:picLocks noChangeAspect="1"/>
          </p:cNvPicPr>
          <p:nvPr/>
        </p:nvPicPr>
        <p:blipFill>
          <a:blip r:embed="rId2"/>
          <a:srcRect b="8517"/>
          <a:stretch>
            <a:fillRect/>
          </a:stretch>
        </p:blipFill>
        <p:spPr bwMode="auto">
          <a:xfrm>
            <a:off x="1503366" y="1344547"/>
            <a:ext cx="8823355" cy="5467908"/>
          </a:xfrm>
          <a:prstGeom prst="rect">
            <a:avLst/>
          </a:prstGeom>
          <a:noFill/>
          <a:ln w="9525">
            <a:noFill/>
            <a:miter lim="800000"/>
            <a:headEnd/>
            <a:tailEnd/>
          </a:ln>
        </p:spPr>
      </p:pic>
      <p:sp>
        <p:nvSpPr>
          <p:cNvPr id="14" name="椭圆 13">
            <a:extLst>
              <a:ext uri="{FF2B5EF4-FFF2-40B4-BE49-F238E27FC236}">
                <a16:creationId xmlns:a16="http://schemas.microsoft.com/office/drawing/2014/main" id="{5E684DF0-B26C-2F49-8F7F-CDB5EB5BD909}"/>
              </a:ext>
            </a:extLst>
          </p:cNvPr>
          <p:cNvSpPr>
            <a:spLocks noChangeArrowheads="1"/>
          </p:cNvSpPr>
          <p:nvPr/>
        </p:nvSpPr>
        <p:spPr bwMode="auto">
          <a:xfrm>
            <a:off x="7686522" y="4647610"/>
            <a:ext cx="863600" cy="431800"/>
          </a:xfrm>
          <a:prstGeom prst="ellipse">
            <a:avLst/>
          </a:prstGeom>
          <a:noFill/>
          <a:ln w="38100">
            <a:solidFill>
              <a:srgbClr val="FF0000"/>
            </a:solidFill>
            <a:round/>
            <a:headEnd/>
            <a:tailEnd/>
          </a:ln>
          <a:effectLst>
            <a:outerShdw dist="23000" dir="5400000" rotWithShape="0">
              <a:srgbClr val="808080">
                <a:alpha val="34998"/>
              </a:srgbClr>
            </a:outerShdw>
          </a:effectLst>
        </p:spPr>
        <p:txBody>
          <a:bodyPr anchor="ctr"/>
          <a:lstStyle/>
          <a:p>
            <a:pPr algn="ctr">
              <a:defRPr/>
            </a:pPr>
            <a:endParaRPr kumimoji="1" lang="zh-CN" altLang="en-US">
              <a:solidFill>
                <a:schemeClr val="lt1"/>
              </a:solidFill>
              <a:latin typeface="+mn-lt"/>
              <a:ea typeface="+mn-ea"/>
            </a:endParaRPr>
          </a:p>
        </p:txBody>
      </p:sp>
      <p:sp>
        <p:nvSpPr>
          <p:cNvPr id="15" name="矩形 8">
            <a:extLst>
              <a:ext uri="{FF2B5EF4-FFF2-40B4-BE49-F238E27FC236}">
                <a16:creationId xmlns:a16="http://schemas.microsoft.com/office/drawing/2014/main" id="{36B8FD00-B7E4-C44D-8958-A1D77BA62269}"/>
              </a:ext>
            </a:extLst>
          </p:cNvPr>
          <p:cNvSpPr>
            <a:spLocks noChangeArrowheads="1"/>
          </p:cNvSpPr>
          <p:nvPr/>
        </p:nvSpPr>
        <p:spPr bwMode="auto">
          <a:xfrm>
            <a:off x="3514743" y="893998"/>
            <a:ext cx="5599610" cy="523220"/>
          </a:xfrm>
          <a:prstGeom prst="rect">
            <a:avLst/>
          </a:prstGeom>
          <a:noFill/>
          <a:ln w="9525">
            <a:noFill/>
            <a:miter lim="800000"/>
            <a:headEnd/>
            <a:tailEnd/>
          </a:ln>
        </p:spPr>
        <p:txBody>
          <a:bodyPr wrap="none">
            <a:spAutoFit/>
          </a:bodyPr>
          <a:lstStyle/>
          <a:p>
            <a:pPr>
              <a:spcBef>
                <a:spcPct val="30000"/>
              </a:spcBef>
            </a:pPr>
            <a:r>
              <a:rPr kumimoji="1" lang="zh-CN" altLang="en-US" sz="2800" b="1" dirty="0">
                <a:solidFill>
                  <a:srgbClr val="FF0000"/>
                </a:solidFill>
                <a:latin typeface="SimHei" panose="02010609060101010101" pitchFamily="49" charset="-122"/>
                <a:ea typeface="SimHei" panose="02010609060101010101" pitchFamily="49" charset="-122"/>
              </a:rPr>
              <a:t>国际上大数据处理系统布局</a:t>
            </a:r>
            <a:r>
              <a:rPr kumimoji="1" lang="en-US" altLang="zh-CN" sz="2800" b="1" dirty="0">
                <a:solidFill>
                  <a:srgbClr val="FF0000"/>
                </a:solidFill>
                <a:latin typeface="SimHei" panose="02010609060101010101" pitchFamily="49" charset="-122"/>
                <a:ea typeface="SimHei" panose="02010609060101010101" pitchFamily="49" charset="-122"/>
              </a:rPr>
              <a:t>(2014)</a:t>
            </a:r>
          </a:p>
        </p:txBody>
      </p:sp>
    </p:spTree>
    <p:extLst>
      <p:ext uri="{BB962C8B-B14F-4D97-AF65-F5344CB8AC3E}">
        <p14:creationId xmlns:p14="http://schemas.microsoft.com/office/powerpoint/2010/main" val="819218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b="1" dirty="0">
                <a:solidFill>
                  <a:srgbClr val="233D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189470" y="1166018"/>
            <a:ext cx="11734799" cy="5691982"/>
          </a:xfrm>
        </p:spPr>
        <p:txBody>
          <a:bodyPr>
            <a:normAutofit/>
          </a:bodyPr>
          <a:lstStyle/>
          <a:p>
            <a:pPr>
              <a:spcBef>
                <a:spcPts val="0"/>
              </a:spcBef>
              <a:spcAft>
                <a:spcPts val="1200"/>
              </a:spcAft>
            </a:pPr>
            <a:r>
              <a:rPr kumimoji="1" lang="zh-CN" altLang="en-US" sz="3200" dirty="0"/>
              <a:t>分布式数据处理基本概念</a:t>
            </a:r>
            <a:endParaRPr kumimoji="1" lang="en-US" altLang="zh-CN" sz="3200" dirty="0"/>
          </a:p>
          <a:p>
            <a:pPr>
              <a:spcBef>
                <a:spcPts val="0"/>
              </a:spcBef>
              <a:spcAft>
                <a:spcPts val="1200"/>
              </a:spcAft>
            </a:pPr>
            <a:r>
              <a:rPr kumimoji="1" lang="zh-CN" altLang="en-US" sz="3200" dirty="0"/>
              <a:t>分布式数据处理模式：批处理与流处理</a:t>
            </a:r>
            <a:endParaRPr kumimoji="1" lang="en-US" altLang="zh-CN" sz="3200" dirty="0"/>
          </a:p>
          <a:p>
            <a:pPr>
              <a:spcBef>
                <a:spcPts val="0"/>
              </a:spcBef>
              <a:spcAft>
                <a:spcPts val="1200"/>
              </a:spcAft>
            </a:pPr>
            <a:r>
              <a:rPr kumimoji="1" lang="zh-CN" altLang="en-US" sz="3200" dirty="0"/>
              <a:t>批处理计算模型：</a:t>
            </a:r>
            <a:r>
              <a:rPr kumimoji="1" lang="en-US" altLang="zh-CN" sz="3200" dirty="0"/>
              <a:t>MapReduce</a:t>
            </a:r>
          </a:p>
          <a:p>
            <a:pPr lvl="1">
              <a:spcBef>
                <a:spcPts val="0"/>
              </a:spcBef>
              <a:spcAft>
                <a:spcPts val="1200"/>
              </a:spcAft>
            </a:pPr>
            <a:r>
              <a:rPr kumimoji="1" lang="en-US" altLang="zh-CN" sz="2800" dirty="0"/>
              <a:t>MapReduce</a:t>
            </a:r>
            <a:r>
              <a:rPr kumimoji="1" lang="zh-CN" altLang="en-US" sz="2800" dirty="0"/>
              <a:t>基本概念</a:t>
            </a:r>
            <a:endParaRPr kumimoji="1" lang="en-US" altLang="zh-CN" sz="2800" dirty="0"/>
          </a:p>
          <a:p>
            <a:pPr lvl="1">
              <a:spcBef>
                <a:spcPts val="0"/>
              </a:spcBef>
              <a:spcAft>
                <a:spcPts val="1200"/>
              </a:spcAft>
            </a:pPr>
            <a:r>
              <a:rPr kumimoji="1" lang="en-US" altLang="zh-CN" sz="2800" dirty="0"/>
              <a:t>MapReduce</a:t>
            </a:r>
            <a:r>
              <a:rPr kumimoji="1" lang="zh-CN" altLang="en-US" sz="2800" dirty="0"/>
              <a:t>框架</a:t>
            </a:r>
            <a:endParaRPr kumimoji="1" lang="en-US" altLang="zh-CN" sz="2800" dirty="0"/>
          </a:p>
          <a:p>
            <a:pPr lvl="1">
              <a:spcBef>
                <a:spcPts val="0"/>
              </a:spcBef>
              <a:spcAft>
                <a:spcPts val="1200"/>
              </a:spcAft>
            </a:pPr>
            <a:r>
              <a:rPr kumimoji="1" lang="en-US" altLang="zh-CN" sz="2800" dirty="0"/>
              <a:t>MapReduce</a:t>
            </a:r>
            <a:r>
              <a:rPr kumimoji="1" lang="zh-CN" altLang="en-US" sz="2800" dirty="0"/>
              <a:t>底层设计</a:t>
            </a:r>
            <a:endParaRPr kumimoji="1" lang="en-US" altLang="zh-CN" sz="2800" dirty="0"/>
          </a:p>
          <a:p>
            <a:pPr lvl="1">
              <a:spcBef>
                <a:spcPts val="0"/>
              </a:spcBef>
              <a:spcAft>
                <a:spcPts val="1200"/>
              </a:spcAft>
            </a:pPr>
            <a:r>
              <a:rPr kumimoji="1" lang="en-US" altLang="zh-CN" sz="2800" dirty="0"/>
              <a:t>MapReduce</a:t>
            </a:r>
            <a:r>
              <a:rPr kumimoji="1" lang="zh-CN" altLang="en-US" sz="2800" dirty="0"/>
              <a:t>的多平台实现</a:t>
            </a:r>
            <a:endParaRPr kumimoji="1" lang="en-US" altLang="zh-CN" sz="2800" dirty="0"/>
          </a:p>
          <a:p>
            <a:pPr>
              <a:spcBef>
                <a:spcPts val="0"/>
              </a:spcBef>
              <a:spcAft>
                <a:spcPts val="1200"/>
              </a:spcAft>
            </a:pPr>
            <a:r>
              <a:rPr kumimoji="1" lang="zh-CN" altLang="en-US" sz="3200" dirty="0">
                <a:solidFill>
                  <a:srgbClr val="FF0000"/>
                </a:solidFill>
              </a:rPr>
              <a:t>讨论和总结</a:t>
            </a:r>
          </a:p>
        </p:txBody>
      </p:sp>
    </p:spTree>
    <p:extLst>
      <p:ext uri="{BB962C8B-B14F-4D97-AF65-F5344CB8AC3E}">
        <p14:creationId xmlns:p14="http://schemas.microsoft.com/office/powerpoint/2010/main" val="4078137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376C7957-5B02-E644-A2AA-A32BCBEBEBD6}"/>
              </a:ext>
            </a:extLst>
          </p:cNvPr>
          <p:cNvSpPr>
            <a:spLocks noGrp="1" noChangeArrowheads="1"/>
          </p:cNvSpPr>
          <p:nvPr>
            <p:ph type="title"/>
          </p:nvPr>
        </p:nvSpPr>
        <p:spPr/>
        <p:txBody>
          <a:bodyPr/>
          <a:lstStyle/>
          <a:p>
            <a:r>
              <a:rPr lang="zh-CN" altLang="en-US" sz="3800" b="1" dirty="0">
                <a:solidFill>
                  <a:srgbClr val="2431FF"/>
                </a:solidFill>
                <a:ea typeface="SimHei" panose="02010609060101010101" pitchFamily="49" charset="-122"/>
              </a:rPr>
              <a:t>我们已经有了</a:t>
            </a:r>
            <a:r>
              <a:rPr lang="en-US" altLang="zh-CN" sz="3800" b="1" dirty="0">
                <a:solidFill>
                  <a:srgbClr val="2431FF"/>
                </a:solidFill>
                <a:ea typeface="SimHei" panose="02010609060101010101" pitchFamily="49" charset="-122"/>
              </a:rPr>
              <a:t> MPI </a:t>
            </a:r>
            <a:r>
              <a:rPr lang="zh-CN" altLang="en-US" sz="3800" b="1" dirty="0">
                <a:solidFill>
                  <a:srgbClr val="2431FF"/>
                </a:solidFill>
                <a:ea typeface="SimHei" panose="02010609060101010101" pitchFamily="49" charset="-122"/>
              </a:rPr>
              <a:t>和</a:t>
            </a:r>
            <a:r>
              <a:rPr lang="en-US" altLang="zh-CN" sz="3800" b="1" dirty="0">
                <a:solidFill>
                  <a:srgbClr val="2431FF"/>
                </a:solidFill>
                <a:ea typeface="SimHei" panose="02010609060101010101" pitchFamily="49" charset="-122"/>
              </a:rPr>
              <a:t> PVM</a:t>
            </a:r>
            <a:r>
              <a:rPr lang="zh-CN" altLang="en-US" sz="3800" b="1" dirty="0">
                <a:solidFill>
                  <a:srgbClr val="2431FF"/>
                </a:solidFill>
                <a:ea typeface="SimHei" panose="02010609060101010101" pitchFamily="49" charset="-122"/>
              </a:rPr>
              <a:t>，为什么还需要</a:t>
            </a:r>
            <a:r>
              <a:rPr lang="en-US" altLang="zh-CN" sz="3800" b="1" dirty="0">
                <a:solidFill>
                  <a:srgbClr val="2431FF"/>
                </a:solidFill>
                <a:ea typeface="SimHei" panose="02010609060101010101" pitchFamily="49" charset="-122"/>
              </a:rPr>
              <a:t> MapReduce?</a:t>
            </a:r>
          </a:p>
        </p:txBody>
      </p:sp>
      <p:graphicFrame>
        <p:nvGraphicFramePr>
          <p:cNvPr id="75817" name="Group 41">
            <a:extLst>
              <a:ext uri="{FF2B5EF4-FFF2-40B4-BE49-F238E27FC236}">
                <a16:creationId xmlns:a16="http://schemas.microsoft.com/office/drawing/2014/main" id="{80B98C27-CA29-C34B-AA95-85CCC70E07CC}"/>
              </a:ext>
            </a:extLst>
          </p:cNvPr>
          <p:cNvGraphicFramePr>
            <a:graphicFrameLocks noGrp="1"/>
          </p:cNvGraphicFramePr>
          <p:nvPr>
            <p:ph type="tbl" idx="4294967295"/>
            <p:extLst>
              <p:ext uri="{D42A27DB-BD31-4B8C-83A1-F6EECF244321}">
                <p14:modId xmlns:p14="http://schemas.microsoft.com/office/powerpoint/2010/main" val="1323117828"/>
              </p:ext>
            </p:extLst>
          </p:nvPr>
        </p:nvGraphicFramePr>
        <p:xfrm>
          <a:off x="123567" y="1418569"/>
          <a:ext cx="11944865" cy="4015810"/>
        </p:xfrm>
        <a:graphic>
          <a:graphicData uri="http://schemas.openxmlformats.org/drawingml/2006/table">
            <a:tbl>
              <a:tblPr/>
              <a:tblGrid>
                <a:gridCol w="2879030">
                  <a:extLst>
                    <a:ext uri="{9D8B030D-6E8A-4147-A177-3AD203B41FA5}">
                      <a16:colId xmlns:a16="http://schemas.microsoft.com/office/drawing/2014/main" val="642620301"/>
                    </a:ext>
                  </a:extLst>
                </a:gridCol>
                <a:gridCol w="4176677">
                  <a:extLst>
                    <a:ext uri="{9D8B030D-6E8A-4147-A177-3AD203B41FA5}">
                      <a16:colId xmlns:a16="http://schemas.microsoft.com/office/drawing/2014/main" val="132900878"/>
                    </a:ext>
                  </a:extLst>
                </a:gridCol>
                <a:gridCol w="4889158">
                  <a:extLst>
                    <a:ext uri="{9D8B030D-6E8A-4147-A177-3AD203B41FA5}">
                      <a16:colId xmlns:a16="http://schemas.microsoft.com/office/drawing/2014/main" val="30953026"/>
                    </a:ext>
                  </a:extLst>
                </a:gridCol>
              </a:tblGrid>
              <a:tr h="818004">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endParaRPr lang="zh-CN" altLang="en-US" sz="3200" kern="1200" dirty="0">
                        <a:solidFill>
                          <a:srgbClr val="000000"/>
                        </a:solidFill>
                        <a:latin typeface="+mn-lt"/>
                        <a:ea typeface="黑体" pitchFamily="49" charset="-122"/>
                        <a:cs typeface="+mj-cs"/>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en-US" altLang="zh-CN" sz="3200" kern="1200" dirty="0">
                          <a:solidFill>
                            <a:srgbClr val="000000"/>
                          </a:solidFill>
                          <a:latin typeface="+mn-lt"/>
                          <a:ea typeface="黑体" pitchFamily="49" charset="-122"/>
                          <a:cs typeface="+mj-cs"/>
                        </a:rPr>
                        <a:t>MPI, PVM</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en-US" altLang="zh-CN" sz="3200" kern="1200">
                          <a:solidFill>
                            <a:srgbClr val="000000"/>
                          </a:solidFill>
                          <a:latin typeface="+mn-lt"/>
                          <a:ea typeface="黑体" pitchFamily="49" charset="-122"/>
                          <a:cs typeface="+mj-cs"/>
                        </a:rPr>
                        <a:t>MapReduce</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6842127"/>
                  </a:ext>
                </a:extLst>
              </a:tr>
              <a:tr h="934055">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3200" kern="1200" dirty="0">
                          <a:solidFill>
                            <a:srgbClr val="000000"/>
                          </a:solidFill>
                          <a:latin typeface="+mn-lt"/>
                          <a:ea typeface="黑体" pitchFamily="49" charset="-122"/>
                          <a:cs typeface="+mj-cs"/>
                        </a:rPr>
                        <a:t>目标</a:t>
                      </a:r>
                      <a:endParaRPr lang="en-US" altLang="zh-CN" sz="3200" kern="1200" dirty="0">
                        <a:solidFill>
                          <a:srgbClr val="000000"/>
                        </a:solidFill>
                        <a:latin typeface="+mn-lt"/>
                        <a:ea typeface="黑体" pitchFamily="49" charset="-122"/>
                        <a:cs typeface="+mj-cs"/>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3200" kern="1200" dirty="0">
                          <a:solidFill>
                            <a:srgbClr val="000000"/>
                          </a:solidFill>
                          <a:latin typeface="+mn-lt"/>
                          <a:ea typeface="黑体" pitchFamily="49" charset="-122"/>
                          <a:cs typeface="+mj-cs"/>
                        </a:rPr>
                        <a:t>通用分布式编程模型</a:t>
                      </a:r>
                      <a:endParaRPr lang="en-US" altLang="zh-CN" sz="3200" kern="1200" dirty="0">
                        <a:solidFill>
                          <a:srgbClr val="000000"/>
                        </a:solidFill>
                        <a:latin typeface="+mn-lt"/>
                        <a:ea typeface="黑体" pitchFamily="49" charset="-122"/>
                        <a:cs typeface="+mj-cs"/>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3200" kern="1200" dirty="0">
                          <a:solidFill>
                            <a:srgbClr val="000000"/>
                          </a:solidFill>
                          <a:latin typeface="+mn-lt"/>
                          <a:ea typeface="黑体" pitchFamily="49" charset="-122"/>
                          <a:cs typeface="+mj-cs"/>
                        </a:rPr>
                        <a:t>大规模数据处理</a:t>
                      </a:r>
                      <a:endParaRPr lang="en-US" altLang="zh-CN" sz="3200" kern="1200" dirty="0">
                        <a:solidFill>
                          <a:srgbClr val="000000"/>
                        </a:solidFill>
                        <a:latin typeface="+mn-lt"/>
                        <a:ea typeface="黑体" pitchFamily="49" charset="-122"/>
                        <a:cs typeface="+mj-cs"/>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5870248"/>
                  </a:ext>
                </a:extLst>
              </a:tr>
              <a:tr h="812222">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3200" kern="1200" dirty="0">
                          <a:solidFill>
                            <a:srgbClr val="000000"/>
                          </a:solidFill>
                          <a:latin typeface="+mn-lt"/>
                          <a:ea typeface="黑体" pitchFamily="49" charset="-122"/>
                          <a:cs typeface="+mj-cs"/>
                        </a:rPr>
                        <a:t>可用性</a:t>
                      </a:r>
                      <a:endParaRPr lang="en-US" altLang="zh-CN" sz="3200" kern="1200" dirty="0">
                        <a:solidFill>
                          <a:srgbClr val="000000"/>
                        </a:solidFill>
                        <a:latin typeface="+mn-lt"/>
                        <a:ea typeface="黑体" pitchFamily="49" charset="-122"/>
                        <a:cs typeface="+mj-cs"/>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3200" kern="1200" dirty="0">
                          <a:solidFill>
                            <a:srgbClr val="000000"/>
                          </a:solidFill>
                          <a:latin typeface="+mn-lt"/>
                          <a:ea typeface="黑体" pitchFamily="49" charset="-122"/>
                          <a:cs typeface="+mj-cs"/>
                        </a:rPr>
                        <a:t>弱、难</a:t>
                      </a:r>
                      <a:endParaRPr lang="en-US" altLang="zh-CN" sz="3200" kern="1200" dirty="0">
                        <a:solidFill>
                          <a:srgbClr val="000000"/>
                        </a:solidFill>
                        <a:latin typeface="+mn-lt"/>
                        <a:ea typeface="黑体" pitchFamily="49" charset="-122"/>
                        <a:cs typeface="+mj-cs"/>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3200" kern="1200" dirty="0">
                          <a:solidFill>
                            <a:srgbClr val="000000"/>
                          </a:solidFill>
                          <a:latin typeface="+mn-lt"/>
                          <a:ea typeface="黑体" pitchFamily="49" charset="-122"/>
                          <a:cs typeface="+mj-cs"/>
                        </a:rPr>
                        <a:t>较好</a:t>
                      </a:r>
                      <a:endParaRPr lang="en-US" altLang="zh-CN" sz="3200" kern="1200" dirty="0">
                        <a:solidFill>
                          <a:srgbClr val="000000"/>
                        </a:solidFill>
                        <a:latin typeface="+mn-lt"/>
                        <a:ea typeface="黑体" pitchFamily="49" charset="-122"/>
                        <a:cs typeface="+mj-cs"/>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8689258"/>
                  </a:ext>
                </a:extLst>
              </a:tr>
              <a:tr h="639307">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3200" kern="1200" dirty="0">
                          <a:solidFill>
                            <a:srgbClr val="000000"/>
                          </a:solidFill>
                          <a:latin typeface="+mn-lt"/>
                          <a:ea typeface="黑体" pitchFamily="49" charset="-122"/>
                          <a:cs typeface="+mj-cs"/>
                        </a:rPr>
                        <a:t>数据的局部性</a:t>
                      </a:r>
                      <a:endParaRPr lang="en-US" altLang="zh-CN" sz="3200" kern="1200" dirty="0">
                        <a:solidFill>
                          <a:srgbClr val="000000"/>
                        </a:solidFill>
                        <a:latin typeface="+mn-lt"/>
                        <a:ea typeface="黑体" pitchFamily="49" charset="-122"/>
                        <a:cs typeface="+mj-cs"/>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en-US" altLang="zh-CN" sz="3200" kern="1200">
                          <a:solidFill>
                            <a:srgbClr val="000000"/>
                          </a:solidFill>
                          <a:latin typeface="+mn-lt"/>
                          <a:ea typeface="黑体" pitchFamily="49" charset="-122"/>
                          <a:cs typeface="+mj-cs"/>
                        </a:rPr>
                        <a:t>MPI-IO</a:t>
                      </a: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en-US" altLang="zh-CN" sz="3200" kern="1200" dirty="0">
                          <a:solidFill>
                            <a:srgbClr val="000000"/>
                          </a:solidFill>
                          <a:latin typeface="+mn-lt"/>
                          <a:ea typeface="黑体" pitchFamily="49" charset="-122"/>
                          <a:cs typeface="+mj-cs"/>
                        </a:rPr>
                        <a:t>GFS</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7874722"/>
                  </a:ext>
                </a:extLst>
              </a:tr>
              <a:tr h="812222">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3200" kern="1200" dirty="0">
                          <a:solidFill>
                            <a:srgbClr val="000000"/>
                          </a:solidFill>
                          <a:latin typeface="+mn-lt"/>
                          <a:ea typeface="黑体" pitchFamily="49" charset="-122"/>
                          <a:cs typeface="+mj-cs"/>
                        </a:rPr>
                        <a:t>可使用性</a:t>
                      </a:r>
                      <a:endParaRPr lang="en-US" altLang="zh-CN" sz="3200" kern="1200" dirty="0">
                        <a:solidFill>
                          <a:srgbClr val="000000"/>
                        </a:solidFill>
                        <a:latin typeface="+mn-lt"/>
                        <a:ea typeface="黑体" pitchFamily="49" charset="-122"/>
                        <a:cs typeface="+mj-cs"/>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3200" kern="1200" dirty="0">
                          <a:solidFill>
                            <a:srgbClr val="000000"/>
                          </a:solidFill>
                          <a:latin typeface="+mn-lt"/>
                          <a:ea typeface="黑体" pitchFamily="49" charset="-122"/>
                          <a:cs typeface="+mj-cs"/>
                        </a:rPr>
                        <a:t>难学习</a:t>
                      </a:r>
                      <a:endParaRPr lang="en-US" altLang="zh-CN" sz="3200" kern="1200" dirty="0">
                        <a:solidFill>
                          <a:srgbClr val="000000"/>
                        </a:solidFill>
                        <a:latin typeface="+mn-lt"/>
                        <a:ea typeface="黑体" pitchFamily="49" charset="-122"/>
                        <a:cs typeface="+mj-cs"/>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tx2"/>
                        </a:buClr>
                        <a:buSzPct val="115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pitchFamily="2" charset="2"/>
                        <a:buNone/>
                        <a:tabLst/>
                      </a:pPr>
                      <a:r>
                        <a:rPr lang="zh-CN" altLang="en-US" sz="3200" kern="1200" dirty="0">
                          <a:solidFill>
                            <a:srgbClr val="000000"/>
                          </a:solidFill>
                          <a:latin typeface="+mn-lt"/>
                          <a:ea typeface="黑体" pitchFamily="49" charset="-122"/>
                          <a:cs typeface="+mj-cs"/>
                        </a:rPr>
                        <a:t>易学</a:t>
                      </a:r>
                      <a:endParaRPr lang="en-US" altLang="zh-CN" sz="3200" kern="1200" dirty="0">
                        <a:solidFill>
                          <a:srgbClr val="000000"/>
                        </a:solidFill>
                        <a:latin typeface="+mn-lt"/>
                        <a:ea typeface="黑体" pitchFamily="49" charset="-122"/>
                        <a:cs typeface="+mj-cs"/>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86097608"/>
                  </a:ext>
                </a:extLst>
              </a:tr>
            </a:tbl>
          </a:graphicData>
        </a:graphic>
      </p:graphicFrame>
    </p:spTree>
    <p:extLst>
      <p:ext uri="{BB962C8B-B14F-4D97-AF65-F5344CB8AC3E}">
        <p14:creationId xmlns:p14="http://schemas.microsoft.com/office/powerpoint/2010/main" val="107090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44729F1-96E5-2942-A350-F957D7323D14}"/>
              </a:ext>
            </a:extLst>
          </p:cNvPr>
          <p:cNvSpPr>
            <a:spLocks noGrp="1" noChangeArrowheads="1"/>
          </p:cNvSpPr>
          <p:nvPr>
            <p:ph type="title"/>
          </p:nvPr>
        </p:nvSpPr>
        <p:spPr/>
        <p:txBody>
          <a:bodyPr/>
          <a:lstStyle/>
          <a:p>
            <a:r>
              <a:rPr lang="zh-CN" altLang="en-US" sz="4800" b="1" dirty="0">
                <a:solidFill>
                  <a:srgbClr val="2431FF"/>
                </a:solidFill>
              </a:rPr>
              <a:t>总结</a:t>
            </a:r>
            <a:endParaRPr lang="en-US" altLang="zh-CN" sz="4800" b="1" dirty="0">
              <a:solidFill>
                <a:srgbClr val="2431FF"/>
              </a:solidFill>
            </a:endParaRPr>
          </a:p>
        </p:txBody>
      </p:sp>
      <p:sp>
        <p:nvSpPr>
          <p:cNvPr id="43010" name="Rectangle 3">
            <a:extLst>
              <a:ext uri="{FF2B5EF4-FFF2-40B4-BE49-F238E27FC236}">
                <a16:creationId xmlns:a16="http://schemas.microsoft.com/office/drawing/2014/main" id="{AC3DC65B-AE53-6049-8B79-A3C89AA32E19}"/>
              </a:ext>
            </a:extLst>
          </p:cNvPr>
          <p:cNvSpPr>
            <a:spLocks noGrp="1" noChangeArrowheads="1"/>
          </p:cNvSpPr>
          <p:nvPr>
            <p:ph idx="1"/>
          </p:nvPr>
        </p:nvSpPr>
        <p:spPr>
          <a:xfrm>
            <a:off x="177114" y="1166018"/>
            <a:ext cx="11870724" cy="5432490"/>
          </a:xfrm>
        </p:spPr>
        <p:txBody>
          <a:bodyPr/>
          <a:lstStyle/>
          <a:p>
            <a:pPr>
              <a:buFont typeface="Wingdings" pitchFamily="2" charset="2"/>
              <a:buChar char="§"/>
            </a:pPr>
            <a:r>
              <a:rPr lang="zh-CN" altLang="en-US" sz="3200" dirty="0">
                <a:ea typeface="SimHei" panose="02010609060101010101" pitchFamily="49" charset="-122"/>
              </a:rPr>
              <a:t>大数据分布式处理：流式数据处理与批处理</a:t>
            </a:r>
            <a:endParaRPr lang="en-US" altLang="zh-CN" sz="3200" dirty="0">
              <a:ea typeface="SimHei" panose="02010609060101010101" pitchFamily="49" charset="-122"/>
            </a:endParaRPr>
          </a:p>
          <a:p>
            <a:pPr>
              <a:buFont typeface="Wingdings" pitchFamily="2" charset="2"/>
              <a:buChar char="§"/>
            </a:pPr>
            <a:r>
              <a:rPr lang="en-US" altLang="zh-CN" sz="3200" dirty="0">
                <a:ea typeface="SimHei" panose="02010609060101010101" pitchFamily="49" charset="-122"/>
              </a:rPr>
              <a:t>MapReduce</a:t>
            </a:r>
            <a:r>
              <a:rPr lang="zh-CN" altLang="en-US" sz="3200" dirty="0">
                <a:ea typeface="SimHei" panose="02010609060101010101" pitchFamily="49" charset="-122"/>
              </a:rPr>
              <a:t>的最大亮点</a:t>
            </a:r>
            <a:endParaRPr lang="en-US" altLang="zh-CN" sz="3200" dirty="0">
              <a:ea typeface="SimHei" panose="02010609060101010101" pitchFamily="49" charset="-122"/>
            </a:endParaRPr>
          </a:p>
          <a:p>
            <a:pPr lvl="1"/>
            <a:r>
              <a:rPr lang="zh-CN" altLang="en-US" sz="2800" dirty="0">
                <a:ea typeface="SimHei" panose="02010609060101010101" pitchFamily="49" charset="-122"/>
              </a:rPr>
              <a:t>通过抽象模型和计算框架把需要做什么（</a:t>
            </a:r>
            <a:r>
              <a:rPr lang="en" altLang="zh-CN" sz="2800" dirty="0">
                <a:ea typeface="SimHei" panose="02010609060101010101" pitchFamily="49" charset="-122"/>
              </a:rPr>
              <a:t>what need to do</a:t>
            </a:r>
            <a:r>
              <a:rPr lang="zh-CN" altLang="en-US" sz="2800" dirty="0">
                <a:ea typeface="SimHei" panose="02010609060101010101" pitchFamily="49" charset="-122"/>
              </a:rPr>
              <a:t>）与具体怎么做（</a:t>
            </a:r>
            <a:r>
              <a:rPr lang="en" altLang="zh-CN" sz="2800" dirty="0">
                <a:ea typeface="SimHei" panose="02010609060101010101" pitchFamily="49" charset="-122"/>
              </a:rPr>
              <a:t>how to do</a:t>
            </a:r>
            <a:r>
              <a:rPr lang="zh-CN" altLang="en-US" sz="2800" dirty="0">
                <a:ea typeface="SimHei" panose="02010609060101010101" pitchFamily="49" charset="-122"/>
              </a:rPr>
              <a:t>）分开了，为程序员提供一个抽象和高层的编程接口和框架</a:t>
            </a:r>
          </a:p>
          <a:p>
            <a:pPr lvl="1"/>
            <a:r>
              <a:rPr lang="zh-CN" altLang="en-US" sz="2800" dirty="0">
                <a:ea typeface="SimHei" panose="02010609060101010101" pitchFamily="49" charset="-122"/>
              </a:rPr>
              <a:t>程序员仅需要关心其应用层的具体计算问题，仅需编写少量的处理应用本身计算问题的程序代码</a:t>
            </a:r>
          </a:p>
          <a:p>
            <a:pPr lvl="1"/>
            <a:r>
              <a:rPr lang="zh-CN" altLang="en-US" sz="2800" dirty="0">
                <a:ea typeface="SimHei" panose="02010609060101010101" pitchFamily="49" charset="-122"/>
              </a:rPr>
              <a:t>如何具体完成这个并行计算任务所相关的诸多系统层细节被隐藏起来</a:t>
            </a:r>
            <a:r>
              <a:rPr lang="en-US" altLang="zh-CN" sz="2800" dirty="0">
                <a:ea typeface="SimHei" panose="02010609060101010101" pitchFamily="49" charset="-122"/>
              </a:rPr>
              <a:t>,</a:t>
            </a:r>
            <a:r>
              <a:rPr lang="zh-CN" altLang="en-US" sz="2800" dirty="0">
                <a:ea typeface="SimHei" panose="02010609060101010101" pitchFamily="49" charset="-122"/>
              </a:rPr>
              <a:t>交给计算框架去处理：从分布代码的执行，到大到数千小到单个节点集群的自动调度使用</a:t>
            </a:r>
          </a:p>
          <a:p>
            <a:pPr>
              <a:buFont typeface="Wingdings" pitchFamily="2" charset="2"/>
              <a:buChar char="§"/>
            </a:pPr>
            <a:endParaRPr lang="en-US" altLang="zh-CN" sz="3200" dirty="0">
              <a:ea typeface="SimHei" panose="02010609060101010101" pitchFamily="49" charset="-122"/>
            </a:endParaRPr>
          </a:p>
          <a:p>
            <a:pPr>
              <a:buFont typeface="Wingdings" pitchFamily="2" charset="2"/>
              <a:buChar char="§"/>
            </a:pPr>
            <a:endParaRPr lang="en-US" altLang="zh-CN" sz="3200" dirty="0">
              <a:ea typeface="SimHei" panose="02010609060101010101" pitchFamily="49" charset="-122"/>
            </a:endParaRPr>
          </a:p>
        </p:txBody>
      </p:sp>
    </p:spTree>
    <p:extLst>
      <p:ext uri="{BB962C8B-B14F-4D97-AF65-F5344CB8AC3E}">
        <p14:creationId xmlns:p14="http://schemas.microsoft.com/office/powerpoint/2010/main" val="281121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B7EA9119-7626-BE4C-8731-2AEA015C48A9}"/>
              </a:ext>
            </a:extLst>
          </p:cNvPr>
          <p:cNvSpPr>
            <a:spLocks noGrp="1" noChangeArrowheads="1"/>
          </p:cNvSpPr>
          <p:nvPr>
            <p:ph type="title"/>
          </p:nvPr>
        </p:nvSpPr>
        <p:spPr/>
        <p:txBody>
          <a:bodyPr/>
          <a:lstStyle/>
          <a:p>
            <a:r>
              <a:rPr kumimoji="1" lang="zh-CN" altLang="en-US" sz="4800" b="1" dirty="0">
                <a:solidFill>
                  <a:srgbClr val="233DFF"/>
                </a:solidFill>
              </a:rPr>
              <a:t>目录</a:t>
            </a:r>
          </a:p>
        </p:txBody>
      </p:sp>
      <p:sp>
        <p:nvSpPr>
          <p:cNvPr id="49154" name="内容占位符 2">
            <a:extLst>
              <a:ext uri="{FF2B5EF4-FFF2-40B4-BE49-F238E27FC236}">
                <a16:creationId xmlns:a16="http://schemas.microsoft.com/office/drawing/2014/main" id="{E6461DD6-D121-7141-B832-B959BEAC738E}"/>
              </a:ext>
            </a:extLst>
          </p:cNvPr>
          <p:cNvSpPr>
            <a:spLocks noGrp="1" noChangeArrowheads="1"/>
          </p:cNvSpPr>
          <p:nvPr>
            <p:ph idx="1"/>
          </p:nvPr>
        </p:nvSpPr>
        <p:spPr>
          <a:xfrm>
            <a:off x="189470" y="1166018"/>
            <a:ext cx="11734799" cy="5691982"/>
          </a:xfrm>
        </p:spPr>
        <p:txBody>
          <a:bodyPr>
            <a:normAutofit/>
          </a:bodyPr>
          <a:lstStyle/>
          <a:p>
            <a:pPr>
              <a:spcBef>
                <a:spcPts val="0"/>
              </a:spcBef>
              <a:spcAft>
                <a:spcPts val="1200"/>
              </a:spcAft>
            </a:pPr>
            <a:r>
              <a:rPr kumimoji="1" lang="zh-CN" altLang="en-US" sz="3200" dirty="0"/>
              <a:t>分布式数据处理基本概念</a:t>
            </a:r>
            <a:endParaRPr kumimoji="1" lang="en-US" altLang="zh-CN" sz="3200" dirty="0"/>
          </a:p>
          <a:p>
            <a:pPr>
              <a:spcBef>
                <a:spcPts val="0"/>
              </a:spcBef>
              <a:spcAft>
                <a:spcPts val="1200"/>
              </a:spcAft>
            </a:pPr>
            <a:r>
              <a:rPr kumimoji="1" lang="zh-CN" altLang="en-US" sz="3200" dirty="0"/>
              <a:t>分布式数据处理模式：批处理与流处理</a:t>
            </a:r>
            <a:endParaRPr kumimoji="1" lang="en-US" altLang="zh-CN" sz="3200" dirty="0"/>
          </a:p>
          <a:p>
            <a:pPr>
              <a:spcBef>
                <a:spcPts val="0"/>
              </a:spcBef>
              <a:spcAft>
                <a:spcPts val="1200"/>
              </a:spcAft>
            </a:pPr>
            <a:r>
              <a:rPr kumimoji="1" lang="zh-CN" altLang="en-US" sz="3200" dirty="0">
                <a:solidFill>
                  <a:srgbClr val="FF0000"/>
                </a:solidFill>
              </a:rPr>
              <a:t>批处理计算模型：</a:t>
            </a:r>
            <a:r>
              <a:rPr kumimoji="1" lang="en-US" altLang="zh-CN" sz="3200" dirty="0">
                <a:solidFill>
                  <a:srgbClr val="FF0000"/>
                </a:solidFill>
              </a:rPr>
              <a:t>MapReduce</a:t>
            </a:r>
          </a:p>
          <a:p>
            <a:pPr lvl="1">
              <a:spcBef>
                <a:spcPts val="0"/>
              </a:spcBef>
              <a:spcAft>
                <a:spcPts val="1200"/>
              </a:spcAft>
            </a:pPr>
            <a:r>
              <a:rPr kumimoji="1" lang="en-US" altLang="zh-CN" sz="2800" dirty="0">
                <a:solidFill>
                  <a:srgbClr val="FF0000"/>
                </a:solidFill>
              </a:rPr>
              <a:t>MapReduce</a:t>
            </a:r>
            <a:r>
              <a:rPr kumimoji="1" lang="zh-CN" altLang="en-US" sz="2800" dirty="0">
                <a:solidFill>
                  <a:srgbClr val="FF0000"/>
                </a:solidFill>
              </a:rPr>
              <a:t>基本概念</a:t>
            </a:r>
            <a:endParaRPr kumimoji="1" lang="en-US" altLang="zh-CN" sz="2800" dirty="0">
              <a:solidFill>
                <a:srgbClr val="FF0000"/>
              </a:solidFill>
            </a:endParaRPr>
          </a:p>
          <a:p>
            <a:pPr lvl="1">
              <a:spcBef>
                <a:spcPts val="0"/>
              </a:spcBef>
              <a:spcAft>
                <a:spcPts val="1200"/>
              </a:spcAft>
            </a:pPr>
            <a:r>
              <a:rPr kumimoji="1" lang="en-US" altLang="zh-CN" sz="2800" dirty="0"/>
              <a:t>MapReduce</a:t>
            </a:r>
            <a:r>
              <a:rPr kumimoji="1" lang="zh-CN" altLang="en-US" sz="2800" dirty="0"/>
              <a:t>框架</a:t>
            </a:r>
            <a:endParaRPr kumimoji="1" lang="en-US" altLang="zh-CN" sz="2800" dirty="0"/>
          </a:p>
          <a:p>
            <a:pPr lvl="1">
              <a:spcBef>
                <a:spcPts val="0"/>
              </a:spcBef>
              <a:spcAft>
                <a:spcPts val="1200"/>
              </a:spcAft>
            </a:pPr>
            <a:r>
              <a:rPr kumimoji="1" lang="en-US" altLang="zh-CN" sz="2800" dirty="0"/>
              <a:t>MapReduce</a:t>
            </a:r>
            <a:r>
              <a:rPr kumimoji="1" lang="zh-CN" altLang="en-US" sz="2800" dirty="0"/>
              <a:t>底层设计</a:t>
            </a:r>
            <a:endParaRPr kumimoji="1" lang="en-US" altLang="zh-CN" sz="2800" dirty="0"/>
          </a:p>
          <a:p>
            <a:pPr lvl="1">
              <a:spcBef>
                <a:spcPts val="0"/>
              </a:spcBef>
              <a:spcAft>
                <a:spcPts val="1200"/>
              </a:spcAft>
            </a:pPr>
            <a:r>
              <a:rPr kumimoji="1" lang="en-US" altLang="zh-CN" sz="2800" dirty="0"/>
              <a:t>MapReduce</a:t>
            </a:r>
            <a:r>
              <a:rPr kumimoji="1" lang="zh-CN" altLang="en-US" sz="2800" dirty="0"/>
              <a:t>的多平台实现</a:t>
            </a:r>
            <a:endParaRPr kumimoji="1" lang="en-US" altLang="zh-CN" sz="2800" dirty="0"/>
          </a:p>
          <a:p>
            <a:pPr>
              <a:spcBef>
                <a:spcPts val="0"/>
              </a:spcBef>
              <a:spcAft>
                <a:spcPts val="1200"/>
              </a:spcAft>
            </a:pPr>
            <a:r>
              <a:rPr kumimoji="1" lang="zh-CN" altLang="en-US" sz="3200" dirty="0"/>
              <a:t>讨论和总结</a:t>
            </a:r>
          </a:p>
        </p:txBody>
      </p:sp>
    </p:spTree>
    <p:extLst>
      <p:ext uri="{BB962C8B-B14F-4D97-AF65-F5344CB8AC3E}">
        <p14:creationId xmlns:p14="http://schemas.microsoft.com/office/powerpoint/2010/main" val="64437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E81CB3CE-6BC7-3743-9925-D361CC279BC9}"/>
              </a:ext>
            </a:extLst>
          </p:cNvPr>
          <p:cNvSpPr>
            <a:spLocks noGrp="1" noChangeArrowheads="1"/>
          </p:cNvSpPr>
          <p:nvPr>
            <p:ph type="title"/>
          </p:nvPr>
        </p:nvSpPr>
        <p:spPr/>
        <p:txBody>
          <a:bodyPr/>
          <a:lstStyle/>
          <a:p>
            <a:r>
              <a:rPr lang="en-US" altLang="zh-CN" sz="4800" b="1" dirty="0">
                <a:solidFill>
                  <a:srgbClr val="2431FF"/>
                </a:solidFill>
              </a:rPr>
              <a:t>MapReduce</a:t>
            </a:r>
            <a:r>
              <a:rPr lang="zh-CN" altLang="en-US" sz="4800" b="1" dirty="0">
                <a:solidFill>
                  <a:srgbClr val="2431FF"/>
                </a:solidFill>
              </a:rPr>
              <a:t>基本概念</a:t>
            </a:r>
            <a:endParaRPr lang="en-US" altLang="zh-CN" sz="4800" b="1" dirty="0">
              <a:solidFill>
                <a:srgbClr val="2431FF"/>
              </a:solidFill>
            </a:endParaRPr>
          </a:p>
        </p:txBody>
      </p:sp>
      <p:sp>
        <p:nvSpPr>
          <p:cNvPr id="68611" name="Rectangle 3">
            <a:extLst>
              <a:ext uri="{FF2B5EF4-FFF2-40B4-BE49-F238E27FC236}">
                <a16:creationId xmlns:a16="http://schemas.microsoft.com/office/drawing/2014/main" id="{5B9B60C3-F607-EB47-843E-16F8978F1E46}"/>
              </a:ext>
            </a:extLst>
          </p:cNvPr>
          <p:cNvSpPr>
            <a:spLocks noGrp="1" noChangeArrowheads="1"/>
          </p:cNvSpPr>
          <p:nvPr>
            <p:ph idx="1"/>
          </p:nvPr>
        </p:nvSpPr>
        <p:spPr>
          <a:xfrm>
            <a:off x="177112" y="1166019"/>
            <a:ext cx="11747157" cy="2911712"/>
          </a:xfrm>
        </p:spPr>
        <p:txBody>
          <a:bodyPr rtlCol="0">
            <a:normAutofit/>
          </a:bodyPr>
          <a:lstStyle/>
          <a:p>
            <a:pPr>
              <a:lnSpc>
                <a:spcPct val="110000"/>
              </a:lnSpc>
              <a:defRPr/>
            </a:pPr>
            <a:r>
              <a:rPr kumimoji="1" lang="en-US" altLang="zh-CN" sz="3200" dirty="0"/>
              <a:t>MapReduce</a:t>
            </a:r>
            <a:r>
              <a:rPr kumimoji="1" lang="zh-CN" altLang="en-US" sz="3200" dirty="0"/>
              <a:t>是一种分布式计算模型，由</a:t>
            </a:r>
            <a:r>
              <a:rPr kumimoji="1" lang="en-US" altLang="zh-CN" sz="3200" dirty="0"/>
              <a:t>Google</a:t>
            </a:r>
            <a:r>
              <a:rPr kumimoji="1" lang="zh-CN" altLang="en-US" sz="3200" dirty="0"/>
              <a:t>提出</a:t>
            </a:r>
            <a:r>
              <a:rPr kumimoji="1" lang="en-US" altLang="zh-CN" sz="3200" dirty="0"/>
              <a:t>[OSDI’04]</a:t>
            </a:r>
          </a:p>
          <a:p>
            <a:pPr>
              <a:lnSpc>
                <a:spcPct val="110000"/>
              </a:lnSpc>
              <a:defRPr/>
            </a:pPr>
            <a:r>
              <a:rPr kumimoji="1" lang="en-US" altLang="zh-CN" sz="3200" dirty="0"/>
              <a:t>MapReduce</a:t>
            </a:r>
            <a:r>
              <a:rPr kumimoji="1" lang="zh-CN" altLang="en-US" sz="3200" dirty="0"/>
              <a:t>提出时的背景</a:t>
            </a:r>
          </a:p>
          <a:p>
            <a:pPr lvl="1"/>
            <a:r>
              <a:rPr kumimoji="1" lang="zh-CN" altLang="en-US" sz="2800" dirty="0"/>
              <a:t>由于硬件资源限制，单机无法胜任海量数据的处理</a:t>
            </a:r>
          </a:p>
          <a:p>
            <a:pPr lvl="1"/>
            <a:r>
              <a:rPr kumimoji="1" lang="zh-CN" altLang="en-US" sz="2800" dirty="0"/>
              <a:t>将单机版程序扩展在集群上分布式运行，会极大地增加程序的复杂度和开发难度</a:t>
            </a:r>
          </a:p>
        </p:txBody>
      </p:sp>
    </p:spTree>
    <p:extLst>
      <p:ext uri="{BB962C8B-B14F-4D97-AF65-F5344CB8AC3E}">
        <p14:creationId xmlns:p14="http://schemas.microsoft.com/office/powerpoint/2010/main" val="3354502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6">
            <a:extLst>
              <a:ext uri="{FF2B5EF4-FFF2-40B4-BE49-F238E27FC236}">
                <a16:creationId xmlns:a16="http://schemas.microsoft.com/office/drawing/2014/main" id="{AD2079C0-A577-AB42-BCB8-015721E0CFCA}"/>
              </a:ext>
            </a:extLst>
          </p:cNvPr>
          <p:cNvSpPr>
            <a:spLocks noGrp="1" noChangeArrowheads="1"/>
          </p:cNvSpPr>
          <p:nvPr>
            <p:ph type="title"/>
          </p:nvPr>
        </p:nvSpPr>
        <p:spPr/>
        <p:txBody>
          <a:bodyPr/>
          <a:lstStyle/>
          <a:p>
            <a:r>
              <a:rPr lang="en-US" altLang="zh-CN" sz="4800" b="1" dirty="0">
                <a:solidFill>
                  <a:srgbClr val="2431FF"/>
                </a:solidFill>
              </a:rPr>
              <a:t>MapReduce</a:t>
            </a:r>
            <a:r>
              <a:rPr lang="zh-CN" altLang="en-US" sz="4800" b="1" dirty="0">
                <a:solidFill>
                  <a:srgbClr val="2431FF"/>
                </a:solidFill>
              </a:rPr>
              <a:t>基本概念</a:t>
            </a:r>
          </a:p>
        </p:txBody>
      </p:sp>
      <p:sp>
        <p:nvSpPr>
          <p:cNvPr id="61447" name="Rectangle 7">
            <a:extLst>
              <a:ext uri="{FF2B5EF4-FFF2-40B4-BE49-F238E27FC236}">
                <a16:creationId xmlns:a16="http://schemas.microsoft.com/office/drawing/2014/main" id="{4E7B1569-21FE-7A4A-BA6D-B3B65AC3C6BD}"/>
              </a:ext>
            </a:extLst>
          </p:cNvPr>
          <p:cNvSpPr>
            <a:spLocks noGrp="1" noChangeArrowheads="1"/>
          </p:cNvSpPr>
          <p:nvPr>
            <p:ph idx="1"/>
          </p:nvPr>
        </p:nvSpPr>
        <p:spPr>
          <a:xfrm>
            <a:off x="201826" y="1166018"/>
            <a:ext cx="11747157" cy="5605485"/>
          </a:xfrm>
        </p:spPr>
        <p:txBody>
          <a:bodyPr>
            <a:normAutofit/>
          </a:bodyPr>
          <a:lstStyle/>
          <a:p>
            <a:r>
              <a:rPr lang="zh-CN" altLang="en-US" sz="3200" dirty="0"/>
              <a:t>以海量数据场景下的</a:t>
            </a:r>
            <a:r>
              <a:rPr lang="en-US" altLang="zh-CN" sz="3200" dirty="0" err="1"/>
              <a:t>WordCount</a:t>
            </a:r>
            <a:r>
              <a:rPr lang="zh-CN" altLang="en-US" sz="3200" dirty="0"/>
              <a:t>为例</a:t>
            </a:r>
            <a:endParaRPr lang="en-US" altLang="zh-CN" sz="3200" dirty="0"/>
          </a:p>
          <a:p>
            <a:r>
              <a:rPr lang="zh-CN" altLang="en-US" sz="3200" dirty="0"/>
              <a:t>单机版</a:t>
            </a:r>
            <a:r>
              <a:rPr lang="en-US" altLang="zh-CN" sz="3200" dirty="0" err="1"/>
              <a:t>WordCount</a:t>
            </a:r>
            <a:r>
              <a:rPr lang="zh-CN" altLang="en-US" sz="3200" dirty="0"/>
              <a:t>无法满足需求</a:t>
            </a:r>
            <a:endParaRPr lang="en-US" altLang="zh-CN" sz="3200" dirty="0"/>
          </a:p>
          <a:p>
            <a:pPr lvl="1"/>
            <a:r>
              <a:rPr lang="zh-CN" altLang="en-US" sz="2800" dirty="0"/>
              <a:t>内存受限、本地磁盘受限、运算能力受限</a:t>
            </a:r>
            <a:endParaRPr lang="en-US" altLang="zh-CN" sz="2800" dirty="0"/>
          </a:p>
          <a:p>
            <a:r>
              <a:rPr lang="zh-CN" altLang="en-US" sz="3200" dirty="0"/>
              <a:t>分布式版</a:t>
            </a:r>
            <a:r>
              <a:rPr lang="en-US" altLang="zh-CN" sz="3200" dirty="0" err="1"/>
              <a:t>WordCount</a:t>
            </a:r>
            <a:r>
              <a:rPr lang="zh-CN" altLang="en-US" sz="3200" dirty="0"/>
              <a:t>需要考虑</a:t>
            </a:r>
            <a:endParaRPr lang="en-US" altLang="zh-CN" sz="3200" dirty="0"/>
          </a:p>
          <a:p>
            <a:pPr lvl="1"/>
            <a:r>
              <a:rPr lang="zh-CN" altLang="en-US" sz="2800" dirty="0"/>
              <a:t>与分布式文件存储交互</a:t>
            </a:r>
            <a:r>
              <a:rPr lang="en-US" altLang="zh-CN" sz="2800" dirty="0"/>
              <a:t>(HDFS)</a:t>
            </a:r>
          </a:p>
          <a:p>
            <a:pPr lvl="1"/>
            <a:r>
              <a:rPr lang="zh-CN" altLang="en-US" sz="2800" dirty="0"/>
              <a:t>运算逻辑的设计</a:t>
            </a:r>
            <a:endParaRPr lang="en-US" altLang="zh-CN" sz="2800" dirty="0"/>
          </a:p>
          <a:p>
            <a:pPr lvl="1"/>
            <a:r>
              <a:rPr lang="zh-CN" altLang="en-US" sz="2800" dirty="0"/>
              <a:t>运算程序如何分发到各节点</a:t>
            </a:r>
            <a:endParaRPr lang="en-US" altLang="zh-CN" sz="2800" dirty="0"/>
          </a:p>
          <a:p>
            <a:pPr lvl="1"/>
            <a:r>
              <a:rPr lang="zh-CN" altLang="en-US" sz="2800" dirty="0"/>
              <a:t>各节点程序间的通信与协调  等</a:t>
            </a:r>
            <a:endParaRPr lang="en-US" altLang="zh-CN" sz="2800" dirty="0"/>
          </a:p>
          <a:p>
            <a:pPr>
              <a:lnSpc>
                <a:spcPct val="120000"/>
              </a:lnSpc>
            </a:pPr>
            <a:r>
              <a:rPr lang="zh-CN" altLang="en-US" sz="3200" dirty="0"/>
              <a:t>通过</a:t>
            </a:r>
            <a:r>
              <a:rPr lang="en-US" altLang="zh-CN" sz="3200" dirty="0"/>
              <a:t>MapReduce</a:t>
            </a:r>
            <a:r>
              <a:rPr lang="zh-CN" altLang="en-US" sz="3200" dirty="0"/>
              <a:t>框架，开发人员可以专心开发业务逻辑，而将分布式计算中的复杂性交由框架来处理</a:t>
            </a:r>
            <a:endParaRPr lang="en-US" altLang="zh-CN" sz="3200" dirty="0"/>
          </a:p>
        </p:txBody>
      </p:sp>
    </p:spTree>
    <p:extLst>
      <p:ext uri="{BB962C8B-B14F-4D97-AF65-F5344CB8AC3E}">
        <p14:creationId xmlns:p14="http://schemas.microsoft.com/office/powerpoint/2010/main" val="3489960630"/>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3612</TotalTime>
  <Words>5869</Words>
  <Application>Microsoft Macintosh PowerPoint</Application>
  <PresentationFormat>宽屏</PresentationFormat>
  <Paragraphs>446</Paragraphs>
  <Slides>65</Slides>
  <Notes>21</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65</vt:i4>
      </vt:variant>
    </vt:vector>
  </HeadingPairs>
  <TitlesOfParts>
    <vt:vector size="75" baseType="lpstr">
      <vt:lpstr>等线</vt:lpstr>
      <vt:lpstr>等线 Light</vt:lpstr>
      <vt:lpstr>SimHei</vt:lpstr>
      <vt:lpstr>Arial</vt:lpstr>
      <vt:lpstr>Calibri</vt:lpstr>
      <vt:lpstr>Times New Roman</vt:lpstr>
      <vt:lpstr>Wingdings</vt:lpstr>
      <vt:lpstr>自定义设计方案</vt:lpstr>
      <vt:lpstr>Office 主题</vt:lpstr>
      <vt:lpstr>Visio</vt:lpstr>
      <vt:lpstr>PowerPoint 演示文稿</vt:lpstr>
      <vt:lpstr>目录</vt:lpstr>
      <vt:lpstr>分布式数据处理基本概念</vt:lpstr>
      <vt:lpstr>目录</vt:lpstr>
      <vt:lpstr>分布式数据处理模式-批处理</vt:lpstr>
      <vt:lpstr>分布式数据处理模式-流处理</vt:lpstr>
      <vt:lpstr>目录</vt:lpstr>
      <vt:lpstr>MapReduce基本概念</vt:lpstr>
      <vt:lpstr>MapReduce基本概念</vt:lpstr>
      <vt:lpstr>MapReduce基本概念</vt:lpstr>
      <vt:lpstr>MapReduce-概览</vt:lpstr>
      <vt:lpstr>MapReduce的广泛使用</vt:lpstr>
      <vt:lpstr>MapReduce示例-单词计数</vt:lpstr>
      <vt:lpstr>MapReduce示例-分布式查找</vt:lpstr>
      <vt:lpstr>目录</vt:lpstr>
      <vt:lpstr>基本MapReduce框架</vt:lpstr>
      <vt:lpstr>基本MapReduce框架流程</vt:lpstr>
      <vt:lpstr>基本MapReduce框架的问题</vt:lpstr>
      <vt:lpstr>基本MapReduce框架的问题</vt:lpstr>
      <vt:lpstr>新MapReduce框架-Yarn</vt:lpstr>
      <vt:lpstr>新MapReduce框架-Yarn</vt:lpstr>
      <vt:lpstr>Yarn的优势</vt:lpstr>
      <vt:lpstr>目录</vt:lpstr>
      <vt:lpstr>MapReduce底层设计</vt:lpstr>
      <vt:lpstr>MapReduce底层设计-数据的读写和处理</vt:lpstr>
      <vt:lpstr>Map端-读数据</vt:lpstr>
      <vt:lpstr>Map端-读数据</vt:lpstr>
      <vt:lpstr>Map端-读数据</vt:lpstr>
      <vt:lpstr>Map端-处理数据</vt:lpstr>
      <vt:lpstr>Map端-处理数据</vt:lpstr>
      <vt:lpstr>Map端-处理数据</vt:lpstr>
      <vt:lpstr>Map端-处理数据</vt:lpstr>
      <vt:lpstr>Map端-处理数据</vt:lpstr>
      <vt:lpstr>Map端-数据写入磁盘</vt:lpstr>
      <vt:lpstr>Shuffle阶段</vt:lpstr>
      <vt:lpstr>Shuffle阶段-Copy</vt:lpstr>
      <vt:lpstr>Shuffle阶段-Copy</vt:lpstr>
      <vt:lpstr>Shuffle阶段-Copy</vt:lpstr>
      <vt:lpstr>Shuffle阶段-Copy</vt:lpstr>
      <vt:lpstr>Shuffle阶段-MergeSort</vt:lpstr>
      <vt:lpstr>Shuffle阶段-MergeSort</vt:lpstr>
      <vt:lpstr>Reduce端</vt:lpstr>
      <vt:lpstr>MapReduce底层设计-容错机制</vt:lpstr>
      <vt:lpstr>容错机制-任务失败</vt:lpstr>
      <vt:lpstr>容错机制-任务失败</vt:lpstr>
      <vt:lpstr>容错机制- Application Master失败</vt:lpstr>
      <vt:lpstr>容错机制- Application Master失败</vt:lpstr>
      <vt:lpstr>容错机制-Node Manager失败</vt:lpstr>
      <vt:lpstr>容错机制-Resource Manager失败</vt:lpstr>
      <vt:lpstr>MapReduce底层设计-性能优化</vt:lpstr>
      <vt:lpstr>目录</vt:lpstr>
      <vt:lpstr>MapReduce实现-Hadoop</vt:lpstr>
      <vt:lpstr>MapReduce实现-Phoenix</vt:lpstr>
      <vt:lpstr>PowerPoint 演示文稿</vt:lpstr>
      <vt:lpstr>GPU上的MapReduce实现-Mars</vt:lpstr>
      <vt:lpstr>GPU上的MapReduce实现-Mars</vt:lpstr>
      <vt:lpstr>以内存为中心的MapReduce框架-Spark</vt:lpstr>
      <vt:lpstr>Spark核心</vt:lpstr>
      <vt:lpstr>以内存为中心的MapReduce系统-Mammoth</vt:lpstr>
      <vt:lpstr>以内存为中心的数据处理系统-Mammoth</vt:lpstr>
      <vt:lpstr>以内存为中心的数据处理系统-Mammoth</vt:lpstr>
      <vt:lpstr>以内存为中心的数据处理系统-Mammoth</vt:lpstr>
      <vt:lpstr>目录</vt:lpstr>
      <vt:lpstr>我们已经有了 MPI 和 PVM，为什么还需要 MapReduce?</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181</cp:revision>
  <dcterms:created xsi:type="dcterms:W3CDTF">2019-08-12T10:18:07Z</dcterms:created>
  <dcterms:modified xsi:type="dcterms:W3CDTF">2019-12-08T10:04:40Z</dcterms:modified>
</cp:coreProperties>
</file>